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080625" cy="7559675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94" y="-77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 sz="1300" b="0"/>
            </a:pPr>
            <a:r>
              <a:rPr lang="it-IT"/>
              <a:t>Distribuzione della ricchezza in Italia</a:t>
            </a:r>
          </a:p>
        </c:rich>
      </c:tx>
      <c:layout>
        <c:manualLayout>
          <c:xMode val="edge"/>
          <c:yMode val="edge"/>
          <c:x val="0.27703162715850715"/>
          <c:y val="3.510721030996556E-2"/>
        </c:manualLayout>
      </c:layout>
    </c:title>
    <c:view3D>
      <c:rotX val="30"/>
      <c:perspective val="0"/>
    </c:view3D>
    <c:floor>
      <c:spPr>
        <a:solidFill>
          <a:srgbClr val="CCCCCC"/>
        </a:solidFill>
        <a:ln>
          <a:solidFill>
            <a:srgbClr val="B3B3B3"/>
          </a:solidFill>
        </a:ln>
      </c:spPr>
    </c:floor>
    <c:sideWall>
      <c:spPr>
        <a:noFill/>
        <a:ln>
          <a:solidFill>
            <a:srgbClr val="B3B3B3"/>
          </a:solidFill>
          <a:prstDash val="solid"/>
        </a:ln>
      </c:spPr>
    </c:sideWall>
    <c:backWall>
      <c:spPr>
        <a:noFill/>
        <a:ln>
          <a:solidFill>
            <a:srgbClr val="B3B3B3"/>
          </a:solidFill>
          <a:prstDash val="solid"/>
        </a:ln>
      </c:spPr>
    </c:backWall>
    <c:plotArea>
      <c:layout>
        <c:manualLayout>
          <c:xMode val="edge"/>
          <c:yMode val="edge"/>
          <c:x val="1.9991335025066538E-2"/>
          <c:y val="0.14165061906701726"/>
          <c:w val="0.7692022033793402"/>
          <c:h val="0.83835129430063327"/>
        </c:manualLayout>
      </c:layout>
      <c:pie3DChart>
        <c:varyColors val="1"/>
        <c:ser>
          <c:idx val="0"/>
          <c:order val="0"/>
          <c:tx>
            <c:v>Colonna B</c:v>
          </c:tx>
          <c:dPt>
            <c:idx val="0"/>
            <c:spPr>
              <a:solidFill>
                <a:srgbClr val="004586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spPr>
              <a:solidFill>
                <a:srgbClr val="FF420E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spPr>
              <a:solidFill>
                <a:srgbClr val="FFD320"/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spPr>
              <a:solidFill>
                <a:srgbClr val="579D1C"/>
              </a:solidFill>
              <a:ln>
                <a:solidFill>
                  <a:srgbClr val="000000"/>
                </a:solidFill>
              </a:ln>
            </c:spPr>
          </c:dPt>
          <c:dLbls>
            <c:txPr>
              <a:bodyPr/>
              <a:lstStyle/>
              <a:p>
                <a:pPr>
                  <a:defRPr sz="1000" b="0"/>
                </a:pPr>
                <a:endParaRPr lang="it-IT"/>
              </a:p>
            </c:txPr>
            <c:showPercent val="1"/>
            <c:showLeaderLines val="1"/>
          </c:dLbls>
          <c:cat>
            <c:strLit>
              <c:ptCount val="4"/>
              <c:pt idx="0">
                <c:v>Un uomo su 10</c:v>
              </c:pt>
              <c:pt idx="1">
                <c:v>3 uomini su 10</c:v>
              </c:pt>
              <c:pt idx="2">
                <c:v>4 uomini su 10</c:v>
              </c:pt>
              <c:pt idx="3">
                <c:v>2 uomini su 10</c:v>
              </c:pt>
            </c:strLit>
          </c:cat>
          <c:val>
            <c:numLit>
              <c:formatCode>General</c:formatCode>
              <c:ptCount val="4"/>
              <c:pt idx="0">
                <c:v>0.47000000000000003</c:v>
              </c:pt>
              <c:pt idx="1">
                <c:v>0.39700000000000008</c:v>
              </c:pt>
              <c:pt idx="2">
                <c:v>0.13250000000000001</c:v>
              </c:pt>
              <c:pt idx="3">
                <c:v>5.0000000000000012E-4</c:v>
              </c:pt>
            </c:numLit>
          </c:val>
        </c:ser>
      </c:pie3DChart>
    </c:plotArea>
    <c:legend>
      <c:legendPos val="r"/>
      <c:spPr>
        <a:noFill/>
        <a:ln>
          <a:noFill/>
        </a:ln>
      </c:spPr>
      <c:txPr>
        <a:bodyPr/>
        <a:lstStyle/>
        <a:p>
          <a:pPr>
            <a:defRPr sz="1000" b="0"/>
          </a:pPr>
          <a:endParaRPr lang="it-IT"/>
        </a:p>
      </c:txPr>
    </c:legend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218C631-2E97-426B-BAEA-35C50B9DFB3B}" type="slidenum">
              <a:t>‹N›</a:t>
            </a:fld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4C2EAFD-BFF9-4CD8-BD51-5093DCC4D7FB}" type="slidenum"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GB" sz="2000" b="0" i="0" u="none" strike="noStrike" kern="1200" cap="none">
        <a:ln>
          <a:noFill/>
        </a:ln>
        <a:highlight>
          <a:srgbClr val="FFFFFF"/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B7EF6C-6F71-4D76-B72F-5168CCA47B7E}" type="slidenum"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1CDBD9-8759-45AB-B9FA-11304A8BFBF2}" type="slidenum"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57349E-0578-454C-90CE-BC5A16D21E5E}" type="slidenum"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502A00-9CEB-4B9C-A231-15C256ACCCA9}" type="slidenum"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2FC4AE-5C7F-4067-9A18-1DC2DFEA9767}" type="slidenum"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4E930C-0706-433F-BC1C-291E724E35D6}" type="slidenum"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3ACFA0-5C3C-4D4D-837D-B2D9C36A0E6B}" type="slidenum"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44CBE7-31AD-4BEE-8185-2015553CABB6}" type="slidenum"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A020D0-A150-4775-BA02-8CF2D84079BC}" type="slidenum">
              <a:t>‹N›</a:t>
            </a:fld>
            <a:endParaRPr lang="en-GB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3134B1-5E67-4177-8936-6399537D1013}" type="slidenum"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4E08EF-4483-4DC9-8561-F3694C0D6012}" type="slidenum"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Pictures/10000000000007800000043873044FA7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None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98DF9C8-4771-4E08-B565-F8425CC0BA4A}" type="slidenum"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en-GB" sz="4400" b="0" i="0" u="none" strike="noStrike" kern="1200" cap="none">
          <a:ln>
            <a:noFill/>
          </a:ln>
          <a:highlight>
            <a:srgbClr val="FFFFFF"/>
          </a:highlight>
          <a:latin typeface="Liberation Sans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rgbClr val="FFFFFF"/>
          </a:highlight>
          <a:latin typeface="Liberation Sans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en-GB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04000" y="1457640"/>
            <a:ext cx="3671999" cy="519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503999" y="144000"/>
            <a:ext cx="9071640" cy="114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1" u="none" strike="noStrike" kern="1200" cap="none">
                <a:ln>
                  <a:noFill/>
                </a:ln>
                <a:latin typeface="Microsoft JhengHei" pitchFamily="34"/>
                <a:ea typeface="Microsoft YaHei" pitchFamily="2"/>
                <a:cs typeface="Mangal" pitchFamily="2"/>
              </a:rPr>
              <a:t>Dibattito sulla Politica e sulla Democrazia, voluto ed organizzato dal gruppo dei ragazzi di 3</a:t>
            </a:r>
            <a:r>
              <a:rPr lang="en-GB" sz="2200" b="0" i="1" u="none" strike="noStrike" kern="1200" cap="none" baseline="33000">
                <a:ln>
                  <a:noFill/>
                </a:ln>
                <a:latin typeface="Microsoft JhengHei" pitchFamily="34"/>
                <a:ea typeface="Microsoft YaHei" pitchFamily="2"/>
                <a:cs typeface="Mangal" pitchFamily="2"/>
              </a:rPr>
              <a:t>a</a:t>
            </a:r>
            <a:r>
              <a:rPr lang="en-GB" sz="2200" b="0" i="1" u="none" strike="noStrike" kern="1200" cap="none" baseline="0">
                <a:ln>
                  <a:noFill/>
                </a:ln>
                <a:latin typeface="Microsoft JhengHei" pitchFamily="34"/>
                <a:ea typeface="Microsoft YaHei" pitchFamily="2"/>
                <a:cs typeface="Mangal" pitchFamily="2"/>
              </a:rPr>
              <a:t> media e 1</a:t>
            </a:r>
            <a:r>
              <a:rPr lang="en-GB" sz="2200" b="0" i="1" u="none" strike="noStrike" kern="1200" cap="none" baseline="33000">
                <a:ln>
                  <a:noFill/>
                </a:ln>
                <a:latin typeface="Microsoft JhengHei" pitchFamily="34"/>
                <a:ea typeface="Microsoft YaHei" pitchFamily="2"/>
                <a:cs typeface="Mangal" pitchFamily="2"/>
              </a:rPr>
              <a:t>a</a:t>
            </a:r>
            <a:r>
              <a:rPr lang="en-GB" sz="2200" b="0" i="1" u="none" strike="noStrike" kern="1200" cap="none" baseline="0">
                <a:ln>
                  <a:noFill/>
                </a:ln>
                <a:latin typeface="Microsoft JhengHei" pitchFamily="34"/>
                <a:ea typeface="Microsoft YaHei" pitchFamily="2"/>
                <a:cs typeface="Mangal" pitchFamily="2"/>
              </a:rPr>
              <a:t> superiore, coadiuvati dall'organizzazione Tesserabella e dal dottor Casaburi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792000"/>
            <a:ext cx="9071640" cy="4384440"/>
          </a:xfrm>
        </p:spPr>
        <p:txBody>
          <a:bodyPr/>
          <a:lstStyle>
            <a:def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None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r>
              <a:rPr lang="en-GB" sz="4400">
                <a:solidFill>
                  <a:srgbClr val="007826"/>
                </a:solidFill>
                <a:latin typeface="Linux Libertine Display G" pitchFamily="2"/>
              </a:rPr>
              <a:t>Problemi per la Solidarietà:</a:t>
            </a:r>
          </a:p>
          <a:p>
            <a:pPr lvl="0" algn="ctr">
              <a:buNone/>
            </a:pPr>
            <a:r>
              <a:rPr lang="en-GB" sz="4400">
                <a:latin typeface="Linux Libertine Display G" pitchFamily="2"/>
              </a:rPr>
              <a:t>L'evasione fiscale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96480" y="3982680"/>
            <a:ext cx="7715519" cy="2175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3600" b="0" i="0" u="none" strike="noStrike" kern="1200" cap="none">
                <a:ln>
                  <a:noFill/>
                </a:ln>
                <a:latin typeface="Linux Libertine Display G" pitchFamily="18"/>
                <a:ea typeface="Microsoft YaHei" pitchFamily="2"/>
                <a:cs typeface="Mangal" pitchFamily="2"/>
              </a:rPr>
              <a:t>Entrate sottratte alle casse dello Stato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800" b="0" i="0" u="none" strike="noStrike" kern="1200" cap="none">
                <a:ln>
                  <a:noFill/>
                </a:ln>
                <a:solidFill>
                  <a:srgbClr val="FF3333"/>
                </a:solidFill>
                <a:latin typeface="Linux Libertine Display G" pitchFamily="18"/>
                <a:ea typeface="Microsoft YaHei" pitchFamily="2"/>
                <a:cs typeface="Mangal" pitchFamily="2"/>
              </a:rPr>
              <a:t>38 miliardi di euro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378160" y="2457360"/>
            <a:ext cx="5400000" cy="87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5400" b="0" i="0" u="none" strike="noStrike" kern="1200" cap="none">
                <a:ln>
                  <a:noFill/>
                </a:ln>
                <a:latin typeface="Linux Libertine Display G" pitchFamily="18"/>
                <a:ea typeface="Microsoft YaHei" pitchFamily="2"/>
                <a:cs typeface="Mangal" pitchFamily="2"/>
              </a:rPr>
              <a:t> 60 miliardi di euro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>
                <a:latin typeface="Linux Libertine Display G" pitchFamily="18"/>
              </a:rPr>
              <a:t>Come rispondono i partiti?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None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GB" sz="5400">
                <a:solidFill>
                  <a:srgbClr val="000099"/>
                </a:solidFill>
                <a:latin typeface="Linux Libertine Display G" pitchFamily="2"/>
              </a:rPr>
              <a:t>Destra liberale</a:t>
            </a:r>
          </a:p>
          <a:p>
            <a:pPr lvl="0"/>
            <a:r>
              <a:rPr lang="en-GB" sz="5400">
                <a:solidFill>
                  <a:srgbClr val="FF0000"/>
                </a:solidFill>
                <a:latin typeface="Linux Libertine Display G" pitchFamily="2"/>
              </a:rPr>
              <a:t>Sinistra democratica</a:t>
            </a:r>
          </a:p>
          <a:p>
            <a:pPr lvl="0"/>
            <a:r>
              <a:rPr lang="en-GB" sz="5400">
                <a:solidFill>
                  <a:srgbClr val="333333"/>
                </a:solidFill>
                <a:latin typeface="Linux Libertine Display G" pitchFamily="2"/>
              </a:rPr>
              <a:t>Destra estrema</a:t>
            </a:r>
          </a:p>
          <a:p>
            <a:pPr lvl="0"/>
            <a:r>
              <a:rPr lang="en-GB" sz="5400">
                <a:solidFill>
                  <a:srgbClr val="800000"/>
                </a:solidFill>
                <a:latin typeface="Linux Libertine Display G" pitchFamily="2"/>
              </a:rPr>
              <a:t>Sinistra estrema</a:t>
            </a:r>
          </a:p>
          <a:p>
            <a:pPr lvl="0"/>
            <a:r>
              <a:rPr lang="en-GB" sz="5400">
                <a:solidFill>
                  <a:srgbClr val="BD7000"/>
                </a:solidFill>
                <a:latin typeface="Linux Libertine Display G" pitchFamily="2"/>
              </a:rPr>
              <a:t>Populisti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>
                <a:solidFill>
                  <a:srgbClr val="0000CC"/>
                </a:solidFill>
                <a:latin typeface="Linux Libertine Display G" pitchFamily="18"/>
              </a:rPr>
              <a:t>Destra liberale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None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n-GB" sz="4400">
                <a:latin typeface="Linux Libertine Display G" pitchFamily="2"/>
              </a:rPr>
              <a:t>- Stato</a:t>
            </a:r>
          </a:p>
          <a:p>
            <a:pPr lvl="0">
              <a:buNone/>
            </a:pPr>
            <a:r>
              <a:rPr lang="en-GB" sz="4400">
                <a:latin typeface="Linux Libertine Display G" pitchFamily="2"/>
              </a:rPr>
              <a:t>+ Mercato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263999" y="2736000"/>
            <a:ext cx="3070079" cy="4336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3463199" y="4540680"/>
            <a:ext cx="2736000" cy="22777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Giovanni Giolitti, ex Primo Ministro del Regno d'Italia, uno dei maggiori esponenti in Italia della Destra Liberale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>
                <a:solidFill>
                  <a:srgbClr val="FF0000"/>
                </a:solidFill>
                <a:latin typeface="Linux Libertine Display G" pitchFamily="18"/>
              </a:rPr>
              <a:t>Sinistra Democratica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None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n-GB" sz="4400">
                <a:latin typeface="Linux Libertine Display G" pitchFamily="2"/>
              </a:rPr>
              <a:t>+ Stato</a:t>
            </a:r>
          </a:p>
          <a:p>
            <a:pPr lvl="0">
              <a:buNone/>
            </a:pPr>
            <a:r>
              <a:rPr lang="en-GB" sz="4400">
                <a:latin typeface="Linux Libertine Display G" pitchFamily="2"/>
              </a:rPr>
              <a:t>+ Diritti sociali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886440" y="3528000"/>
            <a:ext cx="256752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5040000" y="4392000"/>
            <a:ext cx="1770840" cy="2394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Liberation Sans" pitchFamily="34"/>
              </a:defRPr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34"/>
                <a:ea typeface="Microsoft YaHei" pitchFamily="2"/>
                <a:cs typeface="Mangal" pitchFamily="2"/>
              </a:rPr>
              <a:t>Enrico Berlinguer, ex segretario del PCI, celebre per aver portato ill suo partito al massimo storico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74040" y="4286160"/>
            <a:ext cx="2323800" cy="2857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2697840" y="4248000"/>
            <a:ext cx="1550160" cy="2951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Liberation Sans" pitchFamily="34"/>
              </a:defRPr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34"/>
                <a:ea typeface="Microsoft YaHei" pitchFamily="2"/>
                <a:cs typeface="Mangal" pitchFamily="2"/>
              </a:rPr>
              <a:t>Aldo Moro, ex segretario della Dc e Presidente del Consiglio; fu rapito e poi assassinato dalle Brigate Rosse nel '78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>
                <a:solidFill>
                  <a:srgbClr val="333333"/>
                </a:solidFill>
                <a:latin typeface="Linux Libertine Display G" pitchFamily="18"/>
              </a:rPr>
              <a:t>Estrema Destra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None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n-GB" sz="2800">
                <a:latin typeface="Linux Libertine Display G" pitchFamily="2"/>
              </a:rPr>
              <a:t>Ritorno ai criteri di obbedienza</a:t>
            </a:r>
          </a:p>
          <a:p>
            <a:pPr lvl="0">
              <a:buNone/>
            </a:pPr>
            <a:r>
              <a:rPr lang="en-GB" sz="2800">
                <a:latin typeface="Linux Libertine Display G" pitchFamily="2"/>
              </a:rPr>
              <a:t>Capo che comanda per diritto divino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14800" y="3013560"/>
            <a:ext cx="4560840" cy="42267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2304000" y="3888000"/>
            <a:ext cx="2664000" cy="32151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Benito Amilcare Andrea Mussolini, gioranlista, ex Primo Ministro e dittatore del Regno d'Italia. Fu indubbiamente l'esponente più rilevante dell'Estrema Destra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>
                <a:solidFill>
                  <a:srgbClr val="800000"/>
                </a:solidFill>
                <a:latin typeface="Linux Libertine Display G" pitchFamily="18"/>
              </a:rPr>
              <a:t>Estrema Sinistra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None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n-GB" sz="4000">
                <a:latin typeface="Linux Libertine Display G" pitchFamily="2"/>
              </a:rPr>
              <a:t>Abolizione della proprietà privata</a:t>
            </a:r>
          </a:p>
          <a:p>
            <a:pPr lvl="0">
              <a:buNone/>
            </a:pPr>
            <a:r>
              <a:rPr lang="en-GB" sz="4000">
                <a:latin typeface="Linux Libertine Display G" pitchFamily="2"/>
              </a:rPr>
              <a:t>Uguaglianza economica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715000" y="3110759"/>
            <a:ext cx="3988440" cy="3964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3528000" y="4392000"/>
            <a:ext cx="2015999" cy="1973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600" b="0" i="0" u="none" strike="noStrike" kern="1200" cap="none">
                <a:ln>
                  <a:noFill/>
                </a:ln>
                <a:latin typeface="Linux Libertine Display G" pitchFamily="18"/>
                <a:ea typeface="Microsoft YaHei" pitchFamily="2"/>
                <a:cs typeface="Mangal" pitchFamily="2"/>
              </a:rPr>
              <a:t>Pugno chiuso, simbolo per antonomasia della lotta al capitalismo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5400">
                <a:solidFill>
                  <a:srgbClr val="BD7000"/>
                </a:solidFill>
                <a:latin typeface="Linux Libertine Display G" pitchFamily="18"/>
              </a:rPr>
              <a:t>Populisti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None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n-GB">
                <a:latin typeface="Linux Libertine Display G" pitchFamily="2"/>
              </a:rPr>
              <a:t>Promesse velleitarie per attirare il massimo elettorato (sia di Destra sia di Sinistra)</a:t>
            </a:r>
          </a:p>
          <a:p>
            <a:pPr lvl="0">
              <a:buNone/>
            </a:pPr>
            <a:r>
              <a:rPr lang="en-GB">
                <a:latin typeface="Linux Libertine Display G" pitchFamily="2"/>
              </a:rPr>
              <a:t>Elementarizzazione della Politica</a:t>
            </a:r>
          </a:p>
          <a:p>
            <a:pPr lvl="0">
              <a:buNone/>
            </a:pPr>
            <a:r>
              <a:rPr lang="en-GB">
                <a:latin typeface="Linux Libertine Display G" pitchFamily="2"/>
              </a:rPr>
              <a:t>Delegittimazione dei partiti e delle Istituzioni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632000" y="4168800"/>
            <a:ext cx="2038679" cy="30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4824000" y="4367520"/>
            <a:ext cx="2736000" cy="2902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Guglielmo Giannini, giornalista, ex Segretario del partito L'Uomo Qualunque e precursore della corrente antipolitica in Italia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b="1">
                <a:solidFill>
                  <a:srgbClr val="800000"/>
                </a:solidFill>
                <a:latin typeface="Linux Libertine Display G" pitchFamily="18"/>
              </a:rPr>
              <a:t>Che fare?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5480" y="1329840"/>
            <a:ext cx="180720" cy="118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ottotitolo 3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SzPct val="100000"/>
              <a:buAutoNum type="arabicParenR"/>
            </a:pPr>
            <a:r>
              <a:rPr lang="en-GB" sz="4000" i="1">
                <a:latin typeface="Linux Libertine Display G" pitchFamily="18"/>
              </a:rPr>
              <a:t> Consapevolezza della tirannia che possono esercitare: televisione, tecnica, giornali e internet</a:t>
            </a:r>
          </a:p>
          <a:p>
            <a:pPr marL="0" lvl="0" indent="0" algn="ctr">
              <a:buSzPct val="100000"/>
              <a:buAutoNum type="arabicParenR"/>
            </a:pPr>
            <a:endParaRPr lang="en-GB" sz="4000" i="1">
              <a:latin typeface="Linux Libertine Display G" pitchFamily="18"/>
            </a:endParaRPr>
          </a:p>
          <a:p>
            <a:pPr marL="0" lvl="0" indent="0" algn="ctr">
              <a:buSzPct val="100000"/>
              <a:buAutoNum type="arabicParenR"/>
            </a:pPr>
            <a:r>
              <a:rPr lang="en-GB" sz="4000" i="1">
                <a:latin typeface="Linux Libertine Display G" pitchFamily="18"/>
              </a:rPr>
              <a:t> Partecipazione a tutti i livelli</a:t>
            </a:r>
          </a:p>
          <a:p>
            <a:pPr marL="0" lvl="0" indent="0" algn="ctr">
              <a:buSzPct val="100000"/>
              <a:buAutoNum type="arabicParenR"/>
            </a:pPr>
            <a:endParaRPr lang="en-GB" sz="4000" i="1">
              <a:latin typeface="Linux Libertine Display G" pitchFamily="18"/>
            </a:endParaRPr>
          </a:p>
          <a:p>
            <a:pPr marL="0" lvl="0" indent="0" algn="ctr">
              <a:buSzPct val="100000"/>
              <a:buAutoNum type="arabicParenR"/>
            </a:pPr>
            <a:r>
              <a:rPr lang="en-GB" sz="4000" i="1">
                <a:latin typeface="Linux Libertine Display G" pitchFamily="18"/>
              </a:rPr>
              <a:t> Combattere l'ignoranza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GB" sz="4400">
                <a:latin typeface="Linux Libertine Display G" pitchFamily="18"/>
              </a:rPr>
              <a:t>Grazie per l'attenzione.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112000" y="5832000"/>
            <a:ext cx="4752000" cy="9403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Relatore: Dott. Nicola Casaburi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Diapositive composte da: Jacopo Gobbi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0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Evento patrocinato da: Tesserabella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03999" y="360000"/>
            <a:ext cx="2808000" cy="466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600" b="0" i="0" u="none" strike="noStrike" kern="1200" cap="none">
                <a:ln>
                  <a:noFill/>
                </a:ln>
                <a:latin typeface="Linux Libertine Display G" pitchFamily="18"/>
                <a:ea typeface="Microsoft YaHei" pitchFamily="2"/>
                <a:cs typeface="Mangal" pitchFamily="2"/>
              </a:rPr>
              <a:t>Tessera, 02/06/2018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GB" sz="4400">
                <a:solidFill>
                  <a:srgbClr val="007826"/>
                </a:solidFill>
                <a:latin typeface="Linux Libertine Display G" pitchFamily="18"/>
              </a:rPr>
              <a:t>“Libertà non è star sopra un albero,</a:t>
            </a:r>
          </a:p>
          <a:p>
            <a:pPr marL="0" lvl="0" indent="0" algn="ctr">
              <a:buNone/>
            </a:pPr>
            <a:r>
              <a:rPr lang="en-GB" sz="4400">
                <a:solidFill>
                  <a:srgbClr val="007826"/>
                </a:solidFill>
                <a:latin typeface="Linux Libertine Display G" pitchFamily="18"/>
              </a:rPr>
              <a:t>non è neanche il volo di un moscone,</a:t>
            </a:r>
          </a:p>
          <a:p>
            <a:pPr marL="0" lvl="0" indent="0" algn="ctr">
              <a:buNone/>
            </a:pPr>
            <a:r>
              <a:rPr lang="en-GB" sz="4400">
                <a:solidFill>
                  <a:srgbClr val="007826"/>
                </a:solidFill>
                <a:latin typeface="Linux Libertine Display G" pitchFamily="18"/>
              </a:rPr>
              <a:t>la libertà non è uno spazio libero,</a:t>
            </a:r>
          </a:p>
          <a:p>
            <a:pPr marL="0" lvl="0" indent="0" algn="ctr">
              <a:buNone/>
            </a:pPr>
            <a:r>
              <a:rPr lang="en-GB" sz="4400">
                <a:solidFill>
                  <a:srgbClr val="007826"/>
                </a:solidFill>
                <a:latin typeface="Linux Libertine Display G" pitchFamily="18"/>
              </a:rPr>
              <a:t>libertà è partecipazione”</a:t>
            </a:r>
          </a:p>
          <a:p>
            <a:pPr marL="0" lvl="0" indent="0" algn="ctr">
              <a:buNone/>
            </a:pPr>
            <a:endParaRPr lang="en-GB">
              <a:solidFill>
                <a:srgbClr val="00FF66"/>
              </a:solidFill>
              <a:latin typeface="Linux Libertine Display G" pitchFamily="18"/>
            </a:endParaRPr>
          </a:p>
          <a:p>
            <a:pPr marL="0" lvl="0" indent="0" algn="r">
              <a:buNone/>
            </a:pPr>
            <a:r>
              <a:rPr lang="en-GB">
                <a:latin typeface="Linux Libertine Display G" pitchFamily="18"/>
              </a:rPr>
              <a:t>Cit. Giorgio Gaber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5400">
                <a:solidFill>
                  <a:srgbClr val="FF3300"/>
                </a:solidFill>
                <a:latin typeface="Linux Libertine Display G" pitchFamily="18"/>
              </a:rPr>
              <a:t>Politica e Democrazia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456000" y="1580760"/>
            <a:ext cx="2788200" cy="2091240"/>
          </a:xfrm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764680" y="4376520"/>
            <a:ext cx="3425039" cy="2091240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026719" y="4490280"/>
            <a:ext cx="3149279" cy="2091240"/>
          </a:xfrm>
        </p:spPr>
      </p:pic>
      <p:sp>
        <p:nvSpPr>
          <p:cNvPr id="6" name="CasellaDiTesto 5"/>
          <p:cNvSpPr txBox="1"/>
          <p:nvPr/>
        </p:nvSpPr>
        <p:spPr>
          <a:xfrm>
            <a:off x="3456000" y="3717720"/>
            <a:ext cx="3096000" cy="818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Parlamento Europeo a Strasburgo, Francia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77679" y="6714000"/>
            <a:ext cx="4464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Palazzo Montecitorio a Roma, sede della Camera dei Deputati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760000" y="6669720"/>
            <a:ext cx="3816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Corona d'Italia, della dinastia Savoia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de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accel="1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1" build="p"/>
      <p:bldP spid="8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295200"/>
            <a:ext cx="9071640" cy="12747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>
                <a:solidFill>
                  <a:srgbClr val="FF3333"/>
                </a:solidFill>
                <a:latin typeface="Linux Libertine Display G" pitchFamily="18"/>
              </a:rPr>
              <a:t>Noi come animali “sociali”, ma non “socievoli”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2527560"/>
            <a:ext cx="4426920" cy="4384440"/>
          </a:xfrm>
        </p:spPr>
        <p:txBody>
          <a:bodyPr/>
          <a:lstStyle>
            <a:def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None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r>
              <a:rPr lang="en-GB">
                <a:latin typeface="Linux Libertine Display G" pitchFamily="2"/>
              </a:rPr>
              <a:t>Etica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5149080" y="2520000"/>
            <a:ext cx="4426920" cy="4384440"/>
          </a:xfrm>
        </p:spPr>
        <p:txBody>
          <a:bodyPr/>
          <a:lstStyle>
            <a:def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None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r>
              <a:rPr lang="en-GB">
                <a:latin typeface="Linux Libertine Display G" pitchFamily="2"/>
              </a:rPr>
              <a:t>Politica</a:t>
            </a:r>
          </a:p>
        </p:txBody>
      </p:sp>
      <p:sp>
        <p:nvSpPr>
          <p:cNvPr id="5" name="Figura a mano libera 4"/>
          <p:cNvSpPr/>
          <p:nvPr/>
        </p:nvSpPr>
        <p:spPr>
          <a:xfrm>
            <a:off x="2592000" y="1563480"/>
            <a:ext cx="2303640" cy="963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00" h="2678" fill="none">
                <a:moveTo>
                  <a:pt x="6400" y="0"/>
                </a:moveTo>
                <a:lnTo>
                  <a:pt x="0" y="267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igura a mano libera 5"/>
          <p:cNvSpPr/>
          <p:nvPr/>
        </p:nvSpPr>
        <p:spPr>
          <a:xfrm>
            <a:off x="5040000" y="1563480"/>
            <a:ext cx="2519640" cy="9561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000" h="2657" fill="none">
                <a:moveTo>
                  <a:pt x="0" y="0"/>
                </a:moveTo>
                <a:lnTo>
                  <a:pt x="7000" y="265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30640" y="3136320"/>
            <a:ext cx="2664000" cy="14846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3200" b="0" i="0" u="none" strike="noStrike" kern="1200" cap="none">
                <a:ln>
                  <a:noFill/>
                </a:ln>
                <a:solidFill>
                  <a:srgbClr val="000000"/>
                </a:solidFill>
                <a:latin typeface="Linux Libertine Display G" pitchFamily="18"/>
                <a:ea typeface="Microsoft YaHei" pitchFamily="2"/>
                <a:cs typeface="Mangal" pitchFamily="2"/>
              </a:rPr>
              <a:t>Norme per il rapporto tra le persone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80000" y="3089520"/>
            <a:ext cx="2808000" cy="2414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3200" b="0" i="0" u="none" strike="noStrike" kern="1200" cap="none">
                <a:ln>
                  <a:noFill/>
                </a:ln>
                <a:latin typeface="Linux Libertine Display G" pitchFamily="18"/>
                <a:ea typeface="Microsoft YaHei" pitchFamily="2"/>
                <a:cs typeface="Mangal" pitchFamily="2"/>
              </a:rPr>
              <a:t>Norme per l'organizzazione del potere nella vita pubblica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Class="entr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1" build="p"/>
      <p:bldP spid="4" grpId="2" build="p"/>
      <p:bldP spid="8" grpId="3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>
                <a:solidFill>
                  <a:srgbClr val="FF0000"/>
                </a:solidFill>
                <a:latin typeface="Linux Libertine Display G" pitchFamily="18"/>
              </a:rPr>
              <a:t>Obbedienza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en-GB"/>
          </a:p>
        </p:txBody>
      </p:sp>
      <p:sp>
        <p:nvSpPr>
          <p:cNvPr id="4" name="Figura a mano libera 3"/>
          <p:cNvSpPr/>
          <p:nvPr/>
        </p:nvSpPr>
        <p:spPr>
          <a:xfrm>
            <a:off x="2592000" y="1383840"/>
            <a:ext cx="4680000" cy="56880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 gdRefY="" minY="0" maxY="0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custDash>
              <a:ds d="144567" sp="144567"/>
              <a:ds d="144567" sp="144567"/>
            </a:custDash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Connettore 1 4"/>
          <p:cNvSpPr/>
          <p:nvPr/>
        </p:nvSpPr>
        <p:spPr>
          <a:xfrm>
            <a:off x="4464000" y="2448000"/>
            <a:ext cx="936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Connettore 1 5"/>
          <p:cNvSpPr/>
          <p:nvPr/>
        </p:nvSpPr>
        <p:spPr>
          <a:xfrm>
            <a:off x="3744000" y="4320000"/>
            <a:ext cx="2376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18560" y="1574280"/>
            <a:ext cx="1735560" cy="1001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Sovrano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66479" y="2951999"/>
            <a:ext cx="1929240" cy="715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Nobiltà e Clero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40000" y="5300639"/>
            <a:ext cx="3311999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SUDDITI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-5040"/>
            <a:ext cx="9071640" cy="18752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 sz="3200">
                <a:solidFill>
                  <a:srgbClr val="FF0000"/>
                </a:solidFill>
                <a:latin typeface="Linux Libertine Display G" pitchFamily="18"/>
              </a:rPr>
              <a:t>- Obbedienza</a:t>
            </a:r>
            <a:br>
              <a:rPr lang="en-GB" sz="3200">
                <a:solidFill>
                  <a:srgbClr val="FF0000"/>
                </a:solidFill>
                <a:latin typeface="Linux Libertine Display G" pitchFamily="18"/>
              </a:rPr>
            </a:br>
            <a:r>
              <a:rPr lang="en-GB" sz="3200">
                <a:solidFill>
                  <a:srgbClr val="FF0000"/>
                </a:solidFill>
                <a:latin typeface="Linux Libertine Display G" pitchFamily="18"/>
              </a:rPr>
              <a:t>+ Libertà</a:t>
            </a:r>
            <a:br>
              <a:rPr lang="en-GB" sz="3200">
                <a:solidFill>
                  <a:srgbClr val="FF0000"/>
                </a:solidFill>
                <a:latin typeface="Linux Libertine Display G" pitchFamily="18"/>
              </a:rPr>
            </a:br>
            <a:r>
              <a:rPr lang="en-GB" sz="3200">
                <a:solidFill>
                  <a:srgbClr val="FF0000"/>
                </a:solidFill>
                <a:latin typeface="Linux Libertine Display G" pitchFamily="18"/>
              </a:rPr>
              <a:t>+ Uguaglianza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en-GB"/>
          </a:p>
        </p:txBody>
      </p:sp>
      <p:sp>
        <p:nvSpPr>
          <p:cNvPr id="4" name="Figura a mano libera 3"/>
          <p:cNvSpPr/>
          <p:nvPr/>
        </p:nvSpPr>
        <p:spPr>
          <a:xfrm>
            <a:off x="2616480" y="2023559"/>
            <a:ext cx="4680000" cy="43200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 gdRefY="" minY="0" maxY="0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Borghesi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12440" y="2391839"/>
            <a:ext cx="1264319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Sovrano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92759" y="3456000"/>
            <a:ext cx="1929240" cy="770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Nobiltà e Clero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52640" y="4968000"/>
            <a:ext cx="255276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(commercianti, artigiani, ecc.)</a:t>
            </a:r>
          </a:p>
        </p:txBody>
      </p:sp>
      <p:sp>
        <p:nvSpPr>
          <p:cNvPr id="8" name="Connettore 1 7"/>
          <p:cNvSpPr/>
          <p:nvPr/>
        </p:nvSpPr>
        <p:spPr>
          <a:xfrm>
            <a:off x="4392000" y="3168000"/>
            <a:ext cx="122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Connettore 1 8"/>
          <p:cNvSpPr/>
          <p:nvPr/>
        </p:nvSpPr>
        <p:spPr>
          <a:xfrm>
            <a:off x="3744000" y="4320000"/>
            <a:ext cx="2448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45120" y="5840280"/>
            <a:ext cx="3311999" cy="402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SUDDITI / CITTADINI</a:t>
            </a:r>
          </a:p>
        </p:txBody>
      </p:sp>
      <p:sp>
        <p:nvSpPr>
          <p:cNvPr id="11" name="Connettore 1 10"/>
          <p:cNvSpPr/>
          <p:nvPr/>
        </p:nvSpPr>
        <p:spPr>
          <a:xfrm>
            <a:off x="2951999" y="5688000"/>
            <a:ext cx="4032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>
                <a:solidFill>
                  <a:srgbClr val="FF0000"/>
                </a:solidFill>
                <a:latin typeface="Linux Libertine Display G" pitchFamily="18"/>
              </a:rPr>
              <a:t>Democrazia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503999" y="1769040"/>
            <a:ext cx="9071640" cy="125496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GB" sz="5400" b="1">
                <a:solidFill>
                  <a:srgbClr val="006600"/>
                </a:solidFill>
                <a:latin typeface="Linux Libertine Display G" pitchFamily="18"/>
              </a:rPr>
              <a:t>Libertà, uguaglianza e solidarietà</a:t>
            </a:r>
          </a:p>
        </p:txBody>
      </p:sp>
      <p:sp>
        <p:nvSpPr>
          <p:cNvPr id="4" name="Figura a mano libera 3"/>
          <p:cNvSpPr/>
          <p:nvPr/>
        </p:nvSpPr>
        <p:spPr>
          <a:xfrm>
            <a:off x="1224000" y="4896000"/>
            <a:ext cx="8063999" cy="1007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4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Cittadini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08600" y="30132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GB">
                <a:solidFill>
                  <a:srgbClr val="FF0000"/>
                </a:solidFill>
                <a:latin typeface="Linux Libertine Display G" pitchFamily="18"/>
              </a:rPr>
              <a:t>Oggi, dopo 70 anni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456480" y="1214280"/>
            <a:ext cx="9071640" cy="37440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en-GB" sz="4400">
                <a:solidFill>
                  <a:srgbClr val="007826"/>
                </a:solidFill>
                <a:latin typeface="Linux Libertine Display G" pitchFamily="18"/>
              </a:rPr>
              <a:t> Problemi per la Libertà:</a:t>
            </a:r>
          </a:p>
          <a:p>
            <a:pPr marL="0" lvl="0" indent="0" algn="ctr">
              <a:buSzPct val="100000"/>
              <a:buAutoNum type="arabicParenR"/>
            </a:pPr>
            <a:r>
              <a:rPr lang="en-GB" sz="4000">
                <a:latin typeface="Linux Libertine Display G" pitchFamily="18"/>
              </a:rPr>
              <a:t>Media e Televisioni</a:t>
            </a:r>
          </a:p>
          <a:p>
            <a:pPr marL="0" lvl="0" indent="0" algn="ctr">
              <a:buSzPct val="100000"/>
              <a:buAutoNum type="arabicParenR"/>
            </a:pPr>
            <a:r>
              <a:rPr lang="en-GB" sz="4000">
                <a:latin typeface="Linux Libertine Display G" pitchFamily="18"/>
              </a:rPr>
              <a:t>Tecnica</a:t>
            </a:r>
          </a:p>
          <a:p>
            <a:pPr marL="0" lvl="0" indent="0" algn="ctr">
              <a:buNone/>
            </a:pPr>
            <a:endParaRPr lang="en-GB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20000" y="3960000"/>
            <a:ext cx="4184279" cy="193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552000" y="3888000"/>
            <a:ext cx="216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584000" y="6480000"/>
            <a:ext cx="7128000" cy="669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000" b="0" i="0" u="none" strike="noStrike" kern="1200" cap="none">
                <a:ln>
                  <a:noFill/>
                </a:ln>
                <a:latin typeface="Linux Libertine Display G" pitchFamily="18"/>
                <a:ea typeface="Microsoft YaHei" pitchFamily="2"/>
                <a:cs typeface="Mangal" pitchFamily="2"/>
              </a:rPr>
              <a:t>3) Disoccupazione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503999" y="1440000"/>
            <a:ext cx="9071640" cy="4384440"/>
          </a:xfrm>
        </p:spPr>
        <p:txBody>
          <a:bodyPr/>
          <a:lstStyle>
            <a:def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None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rgbClr val="FFFFFF"/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 algn="ctr">
              <a:buNone/>
            </a:pPr>
            <a:r>
              <a:rPr lang="en-GB" sz="4400">
                <a:solidFill>
                  <a:srgbClr val="007826"/>
                </a:solidFill>
                <a:latin typeface="Linux Libertine Display G" pitchFamily="2"/>
              </a:rPr>
              <a:t>Problemi per l'Uguaglianza:</a:t>
            </a:r>
          </a:p>
          <a:p>
            <a:pPr lvl="0" algn="ctr">
              <a:buNone/>
            </a:pPr>
            <a:r>
              <a:rPr lang="en-GB" sz="4000">
                <a:latin typeface="Linux Libertine Display G" pitchFamily="2"/>
              </a:rPr>
              <a:t>1)Distribuzione della ricchezza</a:t>
            </a:r>
          </a:p>
          <a:p>
            <a:pPr lvl="0" algn="ctr">
              <a:buNone/>
            </a:pPr>
            <a:endParaRPr lang="en-GB" sz="4400">
              <a:latin typeface="Linux Libertine Display G" pitchFamily="2"/>
            </a:endParaRPr>
          </a:p>
        </p:txBody>
      </p:sp>
      <p:graphicFrame>
        <p:nvGraphicFramePr>
          <p:cNvPr id="4" name="Grafico 3"/>
          <p:cNvGraphicFramePr/>
          <p:nvPr/>
        </p:nvGraphicFramePr>
        <p:xfrm>
          <a:off x="1959840" y="3096000"/>
          <a:ext cx="581616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igura a mano libera 4"/>
          <p:cNvSpPr/>
          <p:nvPr/>
        </p:nvSpPr>
        <p:spPr>
          <a:xfrm>
            <a:off x="1944000" y="3417120"/>
            <a:ext cx="1944000" cy="1766880"/>
          </a:xfrm>
          <a:custGeom>
            <a:avLst>
              <a:gd name="f0" fmla="val 18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4510"/>
              <a:gd name="f10" fmla="val 18520"/>
              <a:gd name="f11" fmla="*/ 10800 10800 1"/>
              <a:gd name="f12" fmla="+- 0 0 0"/>
              <a:gd name="f13" fmla="+- 0 0 360"/>
              <a:gd name="f14" fmla="val 10800"/>
              <a:gd name="f15" fmla="*/ 1000 1865 1"/>
              <a:gd name="f16" fmla="val 1865"/>
              <a:gd name="f17" fmla="val 1000"/>
              <a:gd name="f18" fmla="val 4870"/>
              <a:gd name="f19" fmla="val 8680"/>
              <a:gd name="f20" fmla="val 12920"/>
              <a:gd name="f21" fmla="val 16730"/>
              <a:gd name="f22" fmla="*/ f4 1 21600"/>
              <a:gd name="f23" fmla="*/ f5 1 21600"/>
              <a:gd name="f24" fmla="pin 14510 f0 18520"/>
              <a:gd name="f25" fmla="*/ 0 f6 1"/>
              <a:gd name="f26" fmla="*/ f12 f1 1"/>
              <a:gd name="f27" fmla="*/ f13 f1 1"/>
              <a:gd name="f28" fmla="+- f24 0 14510"/>
              <a:gd name="f29" fmla="*/ 10800 f22 1"/>
              <a:gd name="f30" fmla="*/ f24 f23 1"/>
              <a:gd name="f31" fmla="*/ 3163 f22 1"/>
              <a:gd name="f32" fmla="*/ 18437 f22 1"/>
              <a:gd name="f33" fmla="*/ 18437 f23 1"/>
              <a:gd name="f34" fmla="*/ 3163 f23 1"/>
              <a:gd name="f35" fmla="*/ f25 1 f3"/>
              <a:gd name="f36" fmla="*/ f26 1 f3"/>
              <a:gd name="f37" fmla="*/ f27 1 f3"/>
              <a:gd name="f38" fmla="*/ 0 f23 1"/>
              <a:gd name="f39" fmla="*/ 0 f22 1"/>
              <a:gd name="f40" fmla="*/ 10800 f23 1"/>
              <a:gd name="f41" fmla="*/ 21600 f23 1"/>
              <a:gd name="f42" fmla="*/ 21600 f22 1"/>
              <a:gd name="f43" fmla="+- 18520 0 f28"/>
              <a:gd name="f44" fmla="+- 14510 f28 0"/>
              <a:gd name="f45" fmla="+- 0 0 f35"/>
              <a:gd name="f46" fmla="+- f36 0 f2"/>
              <a:gd name="f47" fmla="+- f37 0 f2"/>
              <a:gd name="f48" fmla="*/ f45 f1 1"/>
              <a:gd name="f49" fmla="+- f47 0 f46"/>
              <a:gd name="f50" fmla="*/ f48 1 f6"/>
              <a:gd name="f51" fmla="+- f50 0 f2"/>
              <a:gd name="f52" fmla="cos 1 f51"/>
              <a:gd name="f53" fmla="sin 1 f51"/>
              <a:gd name="f54" fmla="+- 0 0 f52"/>
              <a:gd name="f55" fmla="+- 0 0 f53"/>
              <a:gd name="f56" fmla="*/ 10800 f54 1"/>
              <a:gd name="f57" fmla="*/ 10800 f55 1"/>
              <a:gd name="f58" fmla="*/ 1865 f54 1"/>
              <a:gd name="f59" fmla="*/ 1000 f55 1"/>
              <a:gd name="f60" fmla="*/ f56 f56 1"/>
              <a:gd name="f61" fmla="*/ f57 f57 1"/>
              <a:gd name="f62" fmla="*/ f58 f58 1"/>
              <a:gd name="f63" fmla="*/ f59 f59 1"/>
              <a:gd name="f64" fmla="+- f60 f61 0"/>
              <a:gd name="f65" fmla="+- f62 f63 0"/>
              <a:gd name="f66" fmla="sqrt f64"/>
              <a:gd name="f67" fmla="sqrt f65"/>
              <a:gd name="f68" fmla="*/ f11 1 f66"/>
              <a:gd name="f69" fmla="*/ f15 1 f67"/>
              <a:gd name="f70" fmla="*/ f54 f68 1"/>
              <a:gd name="f71" fmla="*/ f55 f68 1"/>
              <a:gd name="f72" fmla="*/ f54 f69 1"/>
              <a:gd name="f73" fmla="*/ f55 f69 1"/>
              <a:gd name="f74" fmla="+- 10800 0 f70"/>
              <a:gd name="f75" fmla="+- 10800 0 f71"/>
              <a:gd name="f76" fmla="+- 7305 0 f72"/>
              <a:gd name="f77" fmla="+- 7515 0 f73"/>
              <a:gd name="f78" fmla="+- 14295 0 f72"/>
            </a:gdLst>
            <a:ahLst>
              <a:ahXY gdRefX="" minX="0" maxX="0" gdRefY="f0" minY="f9" maxY="f10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29" y="f38"/>
              </a:cxn>
              <a:cxn ang="f46">
                <a:pos x="f31" y="f34"/>
              </a:cxn>
              <a:cxn ang="f46">
                <a:pos x="f39" y="f40"/>
              </a:cxn>
              <a:cxn ang="f46">
                <a:pos x="f31" y="f33"/>
              </a:cxn>
              <a:cxn ang="f46">
                <a:pos x="f29" y="f41"/>
              </a:cxn>
              <a:cxn ang="f46">
                <a:pos x="f32" y="f33"/>
              </a:cxn>
              <a:cxn ang="f46">
                <a:pos x="f42" y="f40"/>
              </a:cxn>
              <a:cxn ang="f46">
                <a:pos x="f32" y="f34"/>
              </a:cxn>
            </a:cxnLst>
            <a:rect l="f31" t="f34" r="f32" b="f33"/>
            <a:pathLst>
              <a:path w="21600" h="21600">
                <a:moveTo>
                  <a:pt x="f74" y="f75"/>
                </a:moveTo>
                <a:arcTo wR="f14" hR="f14" stAng="f46" swAng="f49"/>
                <a:close/>
              </a:path>
              <a:path w="21600" h="21600">
                <a:moveTo>
                  <a:pt x="f76" y="f77"/>
                </a:moveTo>
                <a:arcTo wR="f17" hR="f16" stAng="f46" swAng="f49"/>
                <a:close/>
              </a:path>
              <a:path w="21600" h="21600">
                <a:moveTo>
                  <a:pt x="f78" y="f77"/>
                </a:moveTo>
                <a:arcTo wR="f17" hR="f16" stAng="f46" swAng="f49"/>
                <a:close/>
              </a:path>
              <a:path w="21600" h="21600" fill="none">
                <a:moveTo>
                  <a:pt x="f18" y="f43"/>
                </a:moveTo>
                <a:cubicBezTo>
                  <a:pt x="f19" y="f44"/>
                  <a:pt x="f20" y="f44"/>
                  <a:pt x="f21" y="f43"/>
                </a:cubicBezTo>
              </a:path>
            </a:pathLst>
          </a:custGeom>
          <a:solidFill>
            <a:srgbClr val="1C1C1C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igura a mano libera 5"/>
          <p:cNvSpPr/>
          <p:nvPr/>
        </p:nvSpPr>
        <p:spPr>
          <a:xfrm>
            <a:off x="5472000" y="4320000"/>
            <a:ext cx="648000" cy="583200"/>
          </a:xfrm>
          <a:custGeom>
            <a:avLst>
              <a:gd name="f0" fmla="val 18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4510"/>
              <a:gd name="f10" fmla="val 18520"/>
              <a:gd name="f11" fmla="*/ 10800 10800 1"/>
              <a:gd name="f12" fmla="+- 0 0 0"/>
              <a:gd name="f13" fmla="+- 0 0 360"/>
              <a:gd name="f14" fmla="val 10800"/>
              <a:gd name="f15" fmla="*/ 1000 1865 1"/>
              <a:gd name="f16" fmla="val 1865"/>
              <a:gd name="f17" fmla="val 1000"/>
              <a:gd name="f18" fmla="val 4870"/>
              <a:gd name="f19" fmla="val 8680"/>
              <a:gd name="f20" fmla="val 12920"/>
              <a:gd name="f21" fmla="val 16730"/>
              <a:gd name="f22" fmla="*/ f4 1 21600"/>
              <a:gd name="f23" fmla="*/ f5 1 21600"/>
              <a:gd name="f24" fmla="pin 14510 f0 18520"/>
              <a:gd name="f25" fmla="*/ 0 f6 1"/>
              <a:gd name="f26" fmla="*/ f12 f1 1"/>
              <a:gd name="f27" fmla="*/ f13 f1 1"/>
              <a:gd name="f28" fmla="+- f24 0 14510"/>
              <a:gd name="f29" fmla="*/ 10800 f22 1"/>
              <a:gd name="f30" fmla="*/ f24 f23 1"/>
              <a:gd name="f31" fmla="*/ 3163 f22 1"/>
              <a:gd name="f32" fmla="*/ 18437 f22 1"/>
              <a:gd name="f33" fmla="*/ 18437 f23 1"/>
              <a:gd name="f34" fmla="*/ 3163 f23 1"/>
              <a:gd name="f35" fmla="*/ f25 1 f3"/>
              <a:gd name="f36" fmla="*/ f26 1 f3"/>
              <a:gd name="f37" fmla="*/ f27 1 f3"/>
              <a:gd name="f38" fmla="*/ 0 f23 1"/>
              <a:gd name="f39" fmla="*/ 0 f22 1"/>
              <a:gd name="f40" fmla="*/ 10800 f23 1"/>
              <a:gd name="f41" fmla="*/ 21600 f23 1"/>
              <a:gd name="f42" fmla="*/ 21600 f22 1"/>
              <a:gd name="f43" fmla="+- 18520 0 f28"/>
              <a:gd name="f44" fmla="+- 14510 f28 0"/>
              <a:gd name="f45" fmla="+- 0 0 f35"/>
              <a:gd name="f46" fmla="+- f36 0 f2"/>
              <a:gd name="f47" fmla="+- f37 0 f2"/>
              <a:gd name="f48" fmla="*/ f45 f1 1"/>
              <a:gd name="f49" fmla="+- f47 0 f46"/>
              <a:gd name="f50" fmla="*/ f48 1 f6"/>
              <a:gd name="f51" fmla="+- f50 0 f2"/>
              <a:gd name="f52" fmla="cos 1 f51"/>
              <a:gd name="f53" fmla="sin 1 f51"/>
              <a:gd name="f54" fmla="+- 0 0 f52"/>
              <a:gd name="f55" fmla="+- 0 0 f53"/>
              <a:gd name="f56" fmla="*/ 10800 f54 1"/>
              <a:gd name="f57" fmla="*/ 10800 f55 1"/>
              <a:gd name="f58" fmla="*/ 1865 f54 1"/>
              <a:gd name="f59" fmla="*/ 1000 f55 1"/>
              <a:gd name="f60" fmla="*/ f56 f56 1"/>
              <a:gd name="f61" fmla="*/ f57 f57 1"/>
              <a:gd name="f62" fmla="*/ f58 f58 1"/>
              <a:gd name="f63" fmla="*/ f59 f59 1"/>
              <a:gd name="f64" fmla="+- f60 f61 0"/>
              <a:gd name="f65" fmla="+- f62 f63 0"/>
              <a:gd name="f66" fmla="sqrt f64"/>
              <a:gd name="f67" fmla="sqrt f65"/>
              <a:gd name="f68" fmla="*/ f11 1 f66"/>
              <a:gd name="f69" fmla="*/ f15 1 f67"/>
              <a:gd name="f70" fmla="*/ f54 f68 1"/>
              <a:gd name="f71" fmla="*/ f55 f68 1"/>
              <a:gd name="f72" fmla="*/ f54 f69 1"/>
              <a:gd name="f73" fmla="*/ f55 f69 1"/>
              <a:gd name="f74" fmla="+- 10800 0 f70"/>
              <a:gd name="f75" fmla="+- 10800 0 f71"/>
              <a:gd name="f76" fmla="+- 7305 0 f72"/>
              <a:gd name="f77" fmla="+- 7515 0 f73"/>
              <a:gd name="f78" fmla="+- 14295 0 f72"/>
            </a:gdLst>
            <a:ahLst>
              <a:ahXY gdRefX="" minX="0" maxX="0" gdRefY="f0" minY="f9" maxY="f10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29" y="f38"/>
              </a:cxn>
              <a:cxn ang="f46">
                <a:pos x="f31" y="f34"/>
              </a:cxn>
              <a:cxn ang="f46">
                <a:pos x="f39" y="f40"/>
              </a:cxn>
              <a:cxn ang="f46">
                <a:pos x="f31" y="f33"/>
              </a:cxn>
              <a:cxn ang="f46">
                <a:pos x="f29" y="f41"/>
              </a:cxn>
              <a:cxn ang="f46">
                <a:pos x="f32" y="f33"/>
              </a:cxn>
              <a:cxn ang="f46">
                <a:pos x="f42" y="f40"/>
              </a:cxn>
              <a:cxn ang="f46">
                <a:pos x="f32" y="f34"/>
              </a:cxn>
            </a:cxnLst>
            <a:rect l="f31" t="f34" r="f32" b="f33"/>
            <a:pathLst>
              <a:path w="21600" h="21600">
                <a:moveTo>
                  <a:pt x="f74" y="f75"/>
                </a:moveTo>
                <a:arcTo wR="f14" hR="f14" stAng="f46" swAng="f49"/>
                <a:close/>
              </a:path>
              <a:path w="21600" h="21600">
                <a:moveTo>
                  <a:pt x="f76" y="f77"/>
                </a:moveTo>
                <a:arcTo wR="f17" hR="f16" stAng="f46" swAng="f49"/>
                <a:close/>
              </a:path>
              <a:path w="21600" h="21600">
                <a:moveTo>
                  <a:pt x="f78" y="f77"/>
                </a:moveTo>
                <a:arcTo wR="f17" hR="f16" stAng="f46" swAng="f49"/>
                <a:close/>
              </a:path>
              <a:path w="21600" h="21600" fill="none">
                <a:moveTo>
                  <a:pt x="f18" y="f43"/>
                </a:moveTo>
                <a:cubicBezTo>
                  <a:pt x="f19" y="f44"/>
                  <a:pt x="f20" y="f44"/>
                  <a:pt x="f21" y="f43"/>
                </a:cubicBezTo>
              </a:path>
            </a:pathLst>
          </a:custGeom>
          <a:solidFill>
            <a:srgbClr val="1C1C1C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5112000" y="4298040"/>
            <a:ext cx="648000" cy="597960"/>
          </a:xfrm>
          <a:custGeom>
            <a:avLst>
              <a:gd name="f0" fmla="val 18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4510"/>
              <a:gd name="f10" fmla="val 18520"/>
              <a:gd name="f11" fmla="*/ 10800 10800 1"/>
              <a:gd name="f12" fmla="+- 0 0 0"/>
              <a:gd name="f13" fmla="+- 0 0 360"/>
              <a:gd name="f14" fmla="val 10800"/>
              <a:gd name="f15" fmla="*/ 1000 1865 1"/>
              <a:gd name="f16" fmla="val 1865"/>
              <a:gd name="f17" fmla="val 1000"/>
              <a:gd name="f18" fmla="val 4870"/>
              <a:gd name="f19" fmla="val 8680"/>
              <a:gd name="f20" fmla="val 12920"/>
              <a:gd name="f21" fmla="val 16730"/>
              <a:gd name="f22" fmla="*/ f4 1 21600"/>
              <a:gd name="f23" fmla="*/ f5 1 21600"/>
              <a:gd name="f24" fmla="pin 14510 f0 18520"/>
              <a:gd name="f25" fmla="*/ 0 f6 1"/>
              <a:gd name="f26" fmla="*/ f12 f1 1"/>
              <a:gd name="f27" fmla="*/ f13 f1 1"/>
              <a:gd name="f28" fmla="+- f24 0 14510"/>
              <a:gd name="f29" fmla="*/ 10800 f22 1"/>
              <a:gd name="f30" fmla="*/ f24 f23 1"/>
              <a:gd name="f31" fmla="*/ 3163 f22 1"/>
              <a:gd name="f32" fmla="*/ 18437 f22 1"/>
              <a:gd name="f33" fmla="*/ 18437 f23 1"/>
              <a:gd name="f34" fmla="*/ 3163 f23 1"/>
              <a:gd name="f35" fmla="*/ f25 1 f3"/>
              <a:gd name="f36" fmla="*/ f26 1 f3"/>
              <a:gd name="f37" fmla="*/ f27 1 f3"/>
              <a:gd name="f38" fmla="*/ 0 f23 1"/>
              <a:gd name="f39" fmla="*/ 0 f22 1"/>
              <a:gd name="f40" fmla="*/ 10800 f23 1"/>
              <a:gd name="f41" fmla="*/ 21600 f23 1"/>
              <a:gd name="f42" fmla="*/ 21600 f22 1"/>
              <a:gd name="f43" fmla="+- 18520 0 f28"/>
              <a:gd name="f44" fmla="+- 14510 f28 0"/>
              <a:gd name="f45" fmla="+- 0 0 f35"/>
              <a:gd name="f46" fmla="+- f36 0 f2"/>
              <a:gd name="f47" fmla="+- f37 0 f2"/>
              <a:gd name="f48" fmla="*/ f45 f1 1"/>
              <a:gd name="f49" fmla="+- f47 0 f46"/>
              <a:gd name="f50" fmla="*/ f48 1 f6"/>
              <a:gd name="f51" fmla="+- f50 0 f2"/>
              <a:gd name="f52" fmla="cos 1 f51"/>
              <a:gd name="f53" fmla="sin 1 f51"/>
              <a:gd name="f54" fmla="+- 0 0 f52"/>
              <a:gd name="f55" fmla="+- 0 0 f53"/>
              <a:gd name="f56" fmla="*/ 10800 f54 1"/>
              <a:gd name="f57" fmla="*/ 10800 f55 1"/>
              <a:gd name="f58" fmla="*/ 1865 f54 1"/>
              <a:gd name="f59" fmla="*/ 1000 f55 1"/>
              <a:gd name="f60" fmla="*/ f56 f56 1"/>
              <a:gd name="f61" fmla="*/ f57 f57 1"/>
              <a:gd name="f62" fmla="*/ f58 f58 1"/>
              <a:gd name="f63" fmla="*/ f59 f59 1"/>
              <a:gd name="f64" fmla="+- f60 f61 0"/>
              <a:gd name="f65" fmla="+- f62 f63 0"/>
              <a:gd name="f66" fmla="sqrt f64"/>
              <a:gd name="f67" fmla="sqrt f65"/>
              <a:gd name="f68" fmla="*/ f11 1 f66"/>
              <a:gd name="f69" fmla="*/ f15 1 f67"/>
              <a:gd name="f70" fmla="*/ f54 f68 1"/>
              <a:gd name="f71" fmla="*/ f55 f68 1"/>
              <a:gd name="f72" fmla="*/ f54 f69 1"/>
              <a:gd name="f73" fmla="*/ f55 f69 1"/>
              <a:gd name="f74" fmla="+- 10800 0 f70"/>
              <a:gd name="f75" fmla="+- 10800 0 f71"/>
              <a:gd name="f76" fmla="+- 7305 0 f72"/>
              <a:gd name="f77" fmla="+- 7515 0 f73"/>
              <a:gd name="f78" fmla="+- 14295 0 f72"/>
            </a:gdLst>
            <a:ahLst>
              <a:ahXY gdRefX="" minX="0" maxX="0" gdRefY="f0" minY="f9" maxY="f10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29" y="f38"/>
              </a:cxn>
              <a:cxn ang="f46">
                <a:pos x="f31" y="f34"/>
              </a:cxn>
              <a:cxn ang="f46">
                <a:pos x="f39" y="f40"/>
              </a:cxn>
              <a:cxn ang="f46">
                <a:pos x="f31" y="f33"/>
              </a:cxn>
              <a:cxn ang="f46">
                <a:pos x="f29" y="f41"/>
              </a:cxn>
              <a:cxn ang="f46">
                <a:pos x="f32" y="f33"/>
              </a:cxn>
              <a:cxn ang="f46">
                <a:pos x="f42" y="f40"/>
              </a:cxn>
              <a:cxn ang="f46">
                <a:pos x="f32" y="f34"/>
              </a:cxn>
            </a:cxnLst>
            <a:rect l="f31" t="f34" r="f32" b="f33"/>
            <a:pathLst>
              <a:path w="21600" h="21600">
                <a:moveTo>
                  <a:pt x="f74" y="f75"/>
                </a:moveTo>
                <a:arcTo wR="f14" hR="f14" stAng="f46" swAng="f49"/>
                <a:close/>
              </a:path>
              <a:path w="21600" h="21600">
                <a:moveTo>
                  <a:pt x="f76" y="f77"/>
                </a:moveTo>
                <a:arcTo wR="f17" hR="f16" stAng="f46" swAng="f49"/>
                <a:close/>
              </a:path>
              <a:path w="21600" h="21600">
                <a:moveTo>
                  <a:pt x="f78" y="f77"/>
                </a:moveTo>
                <a:arcTo wR="f17" hR="f16" stAng="f46" swAng="f49"/>
                <a:close/>
              </a:path>
              <a:path w="21600" h="21600" fill="none">
                <a:moveTo>
                  <a:pt x="f18" y="f43"/>
                </a:moveTo>
                <a:cubicBezTo>
                  <a:pt x="f19" y="f44"/>
                  <a:pt x="f20" y="f44"/>
                  <a:pt x="f21" y="f43"/>
                </a:cubicBezTo>
              </a:path>
            </a:pathLst>
          </a:custGeom>
          <a:solidFill>
            <a:srgbClr val="1C1C1C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5328000" y="3671999"/>
            <a:ext cx="432000" cy="432000"/>
          </a:xfrm>
          <a:custGeom>
            <a:avLst>
              <a:gd name="f0" fmla="val 18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4510"/>
              <a:gd name="f10" fmla="val 18520"/>
              <a:gd name="f11" fmla="*/ 10800 10800 1"/>
              <a:gd name="f12" fmla="+- 0 0 0"/>
              <a:gd name="f13" fmla="+- 0 0 360"/>
              <a:gd name="f14" fmla="val 10800"/>
              <a:gd name="f15" fmla="*/ 1000 1865 1"/>
              <a:gd name="f16" fmla="val 1865"/>
              <a:gd name="f17" fmla="val 1000"/>
              <a:gd name="f18" fmla="val 4870"/>
              <a:gd name="f19" fmla="val 8680"/>
              <a:gd name="f20" fmla="val 12920"/>
              <a:gd name="f21" fmla="val 16730"/>
              <a:gd name="f22" fmla="*/ f4 1 21600"/>
              <a:gd name="f23" fmla="*/ f5 1 21600"/>
              <a:gd name="f24" fmla="pin 14510 f0 18520"/>
              <a:gd name="f25" fmla="*/ 0 f6 1"/>
              <a:gd name="f26" fmla="*/ f12 f1 1"/>
              <a:gd name="f27" fmla="*/ f13 f1 1"/>
              <a:gd name="f28" fmla="+- f24 0 14510"/>
              <a:gd name="f29" fmla="*/ 10800 f22 1"/>
              <a:gd name="f30" fmla="*/ f24 f23 1"/>
              <a:gd name="f31" fmla="*/ 3163 f22 1"/>
              <a:gd name="f32" fmla="*/ 18437 f22 1"/>
              <a:gd name="f33" fmla="*/ 18437 f23 1"/>
              <a:gd name="f34" fmla="*/ 3163 f23 1"/>
              <a:gd name="f35" fmla="*/ f25 1 f3"/>
              <a:gd name="f36" fmla="*/ f26 1 f3"/>
              <a:gd name="f37" fmla="*/ f27 1 f3"/>
              <a:gd name="f38" fmla="*/ 0 f23 1"/>
              <a:gd name="f39" fmla="*/ 0 f22 1"/>
              <a:gd name="f40" fmla="*/ 10800 f23 1"/>
              <a:gd name="f41" fmla="*/ 21600 f23 1"/>
              <a:gd name="f42" fmla="*/ 21600 f22 1"/>
              <a:gd name="f43" fmla="+- 18520 0 f28"/>
              <a:gd name="f44" fmla="+- 14510 f28 0"/>
              <a:gd name="f45" fmla="+- 0 0 f35"/>
              <a:gd name="f46" fmla="+- f36 0 f2"/>
              <a:gd name="f47" fmla="+- f37 0 f2"/>
              <a:gd name="f48" fmla="*/ f45 f1 1"/>
              <a:gd name="f49" fmla="+- f47 0 f46"/>
              <a:gd name="f50" fmla="*/ f48 1 f6"/>
              <a:gd name="f51" fmla="+- f50 0 f2"/>
              <a:gd name="f52" fmla="cos 1 f51"/>
              <a:gd name="f53" fmla="sin 1 f51"/>
              <a:gd name="f54" fmla="+- 0 0 f52"/>
              <a:gd name="f55" fmla="+- 0 0 f53"/>
              <a:gd name="f56" fmla="*/ 10800 f54 1"/>
              <a:gd name="f57" fmla="*/ 10800 f55 1"/>
              <a:gd name="f58" fmla="*/ 1865 f54 1"/>
              <a:gd name="f59" fmla="*/ 1000 f55 1"/>
              <a:gd name="f60" fmla="*/ f56 f56 1"/>
              <a:gd name="f61" fmla="*/ f57 f57 1"/>
              <a:gd name="f62" fmla="*/ f58 f58 1"/>
              <a:gd name="f63" fmla="*/ f59 f59 1"/>
              <a:gd name="f64" fmla="+- f60 f61 0"/>
              <a:gd name="f65" fmla="+- f62 f63 0"/>
              <a:gd name="f66" fmla="sqrt f64"/>
              <a:gd name="f67" fmla="sqrt f65"/>
              <a:gd name="f68" fmla="*/ f11 1 f66"/>
              <a:gd name="f69" fmla="*/ f15 1 f67"/>
              <a:gd name="f70" fmla="*/ f54 f68 1"/>
              <a:gd name="f71" fmla="*/ f55 f68 1"/>
              <a:gd name="f72" fmla="*/ f54 f69 1"/>
              <a:gd name="f73" fmla="*/ f55 f69 1"/>
              <a:gd name="f74" fmla="+- 10800 0 f70"/>
              <a:gd name="f75" fmla="+- 10800 0 f71"/>
              <a:gd name="f76" fmla="+- 7305 0 f72"/>
              <a:gd name="f77" fmla="+- 7515 0 f73"/>
              <a:gd name="f78" fmla="+- 14295 0 f72"/>
            </a:gdLst>
            <a:ahLst>
              <a:ahXY gdRefX="" minX="0" maxX="0" gdRefY="f0" minY="f9" maxY="f10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29" y="f38"/>
              </a:cxn>
              <a:cxn ang="f46">
                <a:pos x="f31" y="f34"/>
              </a:cxn>
              <a:cxn ang="f46">
                <a:pos x="f39" y="f40"/>
              </a:cxn>
              <a:cxn ang="f46">
                <a:pos x="f31" y="f33"/>
              </a:cxn>
              <a:cxn ang="f46">
                <a:pos x="f29" y="f41"/>
              </a:cxn>
              <a:cxn ang="f46">
                <a:pos x="f32" y="f33"/>
              </a:cxn>
              <a:cxn ang="f46">
                <a:pos x="f42" y="f40"/>
              </a:cxn>
              <a:cxn ang="f46">
                <a:pos x="f32" y="f34"/>
              </a:cxn>
            </a:cxnLst>
            <a:rect l="f31" t="f34" r="f32" b="f33"/>
            <a:pathLst>
              <a:path w="21600" h="21600">
                <a:moveTo>
                  <a:pt x="f74" y="f75"/>
                </a:moveTo>
                <a:arcTo wR="f14" hR="f14" stAng="f46" swAng="f49"/>
                <a:close/>
              </a:path>
              <a:path w="21600" h="21600">
                <a:moveTo>
                  <a:pt x="f76" y="f77"/>
                </a:moveTo>
                <a:arcTo wR="f17" hR="f16" stAng="f46" swAng="f49"/>
                <a:close/>
              </a:path>
              <a:path w="21600" h="21600">
                <a:moveTo>
                  <a:pt x="f78" y="f77"/>
                </a:moveTo>
                <a:arcTo wR="f17" hR="f16" stAng="f46" swAng="f49"/>
                <a:close/>
              </a:path>
              <a:path w="21600" h="21600" fill="none">
                <a:moveTo>
                  <a:pt x="f18" y="f43"/>
                </a:moveTo>
                <a:cubicBezTo>
                  <a:pt x="f19" y="f44"/>
                  <a:pt x="f20" y="f44"/>
                  <a:pt x="f21" y="f43"/>
                </a:cubicBezTo>
              </a:path>
            </a:pathLst>
          </a:custGeom>
          <a:solidFill>
            <a:srgbClr val="1C1C1C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Figura a mano libera 8"/>
          <p:cNvSpPr/>
          <p:nvPr/>
        </p:nvSpPr>
        <p:spPr>
          <a:xfrm>
            <a:off x="5544000" y="3671999"/>
            <a:ext cx="432000" cy="432000"/>
          </a:xfrm>
          <a:custGeom>
            <a:avLst>
              <a:gd name="f0" fmla="val 18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4510"/>
              <a:gd name="f10" fmla="val 18520"/>
              <a:gd name="f11" fmla="*/ 10800 10800 1"/>
              <a:gd name="f12" fmla="+- 0 0 0"/>
              <a:gd name="f13" fmla="+- 0 0 360"/>
              <a:gd name="f14" fmla="val 10800"/>
              <a:gd name="f15" fmla="*/ 1000 1865 1"/>
              <a:gd name="f16" fmla="val 1865"/>
              <a:gd name="f17" fmla="val 1000"/>
              <a:gd name="f18" fmla="val 4870"/>
              <a:gd name="f19" fmla="val 8680"/>
              <a:gd name="f20" fmla="val 12920"/>
              <a:gd name="f21" fmla="val 16730"/>
              <a:gd name="f22" fmla="*/ f4 1 21600"/>
              <a:gd name="f23" fmla="*/ f5 1 21600"/>
              <a:gd name="f24" fmla="pin 14510 f0 18520"/>
              <a:gd name="f25" fmla="*/ 0 f6 1"/>
              <a:gd name="f26" fmla="*/ f12 f1 1"/>
              <a:gd name="f27" fmla="*/ f13 f1 1"/>
              <a:gd name="f28" fmla="+- f24 0 14510"/>
              <a:gd name="f29" fmla="*/ 10800 f22 1"/>
              <a:gd name="f30" fmla="*/ f24 f23 1"/>
              <a:gd name="f31" fmla="*/ 3163 f22 1"/>
              <a:gd name="f32" fmla="*/ 18437 f22 1"/>
              <a:gd name="f33" fmla="*/ 18437 f23 1"/>
              <a:gd name="f34" fmla="*/ 3163 f23 1"/>
              <a:gd name="f35" fmla="*/ f25 1 f3"/>
              <a:gd name="f36" fmla="*/ f26 1 f3"/>
              <a:gd name="f37" fmla="*/ f27 1 f3"/>
              <a:gd name="f38" fmla="*/ 0 f23 1"/>
              <a:gd name="f39" fmla="*/ 0 f22 1"/>
              <a:gd name="f40" fmla="*/ 10800 f23 1"/>
              <a:gd name="f41" fmla="*/ 21600 f23 1"/>
              <a:gd name="f42" fmla="*/ 21600 f22 1"/>
              <a:gd name="f43" fmla="+- 18520 0 f28"/>
              <a:gd name="f44" fmla="+- 14510 f28 0"/>
              <a:gd name="f45" fmla="+- 0 0 f35"/>
              <a:gd name="f46" fmla="+- f36 0 f2"/>
              <a:gd name="f47" fmla="+- f37 0 f2"/>
              <a:gd name="f48" fmla="*/ f45 f1 1"/>
              <a:gd name="f49" fmla="+- f47 0 f46"/>
              <a:gd name="f50" fmla="*/ f48 1 f6"/>
              <a:gd name="f51" fmla="+- f50 0 f2"/>
              <a:gd name="f52" fmla="cos 1 f51"/>
              <a:gd name="f53" fmla="sin 1 f51"/>
              <a:gd name="f54" fmla="+- 0 0 f52"/>
              <a:gd name="f55" fmla="+- 0 0 f53"/>
              <a:gd name="f56" fmla="*/ 10800 f54 1"/>
              <a:gd name="f57" fmla="*/ 10800 f55 1"/>
              <a:gd name="f58" fmla="*/ 1865 f54 1"/>
              <a:gd name="f59" fmla="*/ 1000 f55 1"/>
              <a:gd name="f60" fmla="*/ f56 f56 1"/>
              <a:gd name="f61" fmla="*/ f57 f57 1"/>
              <a:gd name="f62" fmla="*/ f58 f58 1"/>
              <a:gd name="f63" fmla="*/ f59 f59 1"/>
              <a:gd name="f64" fmla="+- f60 f61 0"/>
              <a:gd name="f65" fmla="+- f62 f63 0"/>
              <a:gd name="f66" fmla="sqrt f64"/>
              <a:gd name="f67" fmla="sqrt f65"/>
              <a:gd name="f68" fmla="*/ f11 1 f66"/>
              <a:gd name="f69" fmla="*/ f15 1 f67"/>
              <a:gd name="f70" fmla="*/ f54 f68 1"/>
              <a:gd name="f71" fmla="*/ f55 f68 1"/>
              <a:gd name="f72" fmla="*/ f54 f69 1"/>
              <a:gd name="f73" fmla="*/ f55 f69 1"/>
              <a:gd name="f74" fmla="+- 10800 0 f70"/>
              <a:gd name="f75" fmla="+- 10800 0 f71"/>
              <a:gd name="f76" fmla="+- 7305 0 f72"/>
              <a:gd name="f77" fmla="+- 7515 0 f73"/>
              <a:gd name="f78" fmla="+- 14295 0 f72"/>
            </a:gdLst>
            <a:ahLst>
              <a:ahXY gdRefX="" minX="0" maxX="0" gdRefY="f0" minY="f9" maxY="f10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29" y="f38"/>
              </a:cxn>
              <a:cxn ang="f46">
                <a:pos x="f31" y="f34"/>
              </a:cxn>
              <a:cxn ang="f46">
                <a:pos x="f39" y="f40"/>
              </a:cxn>
              <a:cxn ang="f46">
                <a:pos x="f31" y="f33"/>
              </a:cxn>
              <a:cxn ang="f46">
                <a:pos x="f29" y="f41"/>
              </a:cxn>
              <a:cxn ang="f46">
                <a:pos x="f32" y="f33"/>
              </a:cxn>
              <a:cxn ang="f46">
                <a:pos x="f42" y="f40"/>
              </a:cxn>
              <a:cxn ang="f46">
                <a:pos x="f32" y="f34"/>
              </a:cxn>
            </a:cxnLst>
            <a:rect l="f31" t="f34" r="f32" b="f33"/>
            <a:pathLst>
              <a:path w="21600" h="21600">
                <a:moveTo>
                  <a:pt x="f74" y="f75"/>
                </a:moveTo>
                <a:arcTo wR="f14" hR="f14" stAng="f46" swAng="f49"/>
                <a:close/>
              </a:path>
              <a:path w="21600" h="21600">
                <a:moveTo>
                  <a:pt x="f76" y="f77"/>
                </a:moveTo>
                <a:arcTo wR="f17" hR="f16" stAng="f46" swAng="f49"/>
                <a:close/>
              </a:path>
              <a:path w="21600" h="21600">
                <a:moveTo>
                  <a:pt x="f78" y="f77"/>
                </a:moveTo>
                <a:arcTo wR="f17" hR="f16" stAng="f46" swAng="f49"/>
                <a:close/>
              </a:path>
              <a:path w="21600" h="21600" fill="none">
                <a:moveTo>
                  <a:pt x="f18" y="f43"/>
                </a:moveTo>
                <a:cubicBezTo>
                  <a:pt x="f19" y="f44"/>
                  <a:pt x="f20" y="f44"/>
                  <a:pt x="f21" y="f43"/>
                </a:cubicBezTo>
              </a:path>
            </a:pathLst>
          </a:custGeom>
          <a:solidFill>
            <a:srgbClr val="1C1C1C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igura a mano libera 9"/>
          <p:cNvSpPr/>
          <p:nvPr/>
        </p:nvSpPr>
        <p:spPr>
          <a:xfrm>
            <a:off x="4968000" y="3671999"/>
            <a:ext cx="503999" cy="432000"/>
          </a:xfrm>
          <a:custGeom>
            <a:avLst>
              <a:gd name="f0" fmla="val 18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4510"/>
              <a:gd name="f10" fmla="val 18520"/>
              <a:gd name="f11" fmla="*/ 10800 10800 1"/>
              <a:gd name="f12" fmla="+- 0 0 0"/>
              <a:gd name="f13" fmla="+- 0 0 360"/>
              <a:gd name="f14" fmla="val 10800"/>
              <a:gd name="f15" fmla="*/ 1000 1865 1"/>
              <a:gd name="f16" fmla="val 1865"/>
              <a:gd name="f17" fmla="val 1000"/>
              <a:gd name="f18" fmla="val 4870"/>
              <a:gd name="f19" fmla="val 8680"/>
              <a:gd name="f20" fmla="val 12920"/>
              <a:gd name="f21" fmla="val 16730"/>
              <a:gd name="f22" fmla="*/ f4 1 21600"/>
              <a:gd name="f23" fmla="*/ f5 1 21600"/>
              <a:gd name="f24" fmla="pin 14510 f0 18520"/>
              <a:gd name="f25" fmla="*/ 0 f6 1"/>
              <a:gd name="f26" fmla="*/ f12 f1 1"/>
              <a:gd name="f27" fmla="*/ f13 f1 1"/>
              <a:gd name="f28" fmla="+- f24 0 14510"/>
              <a:gd name="f29" fmla="*/ 10800 f22 1"/>
              <a:gd name="f30" fmla="*/ f24 f23 1"/>
              <a:gd name="f31" fmla="*/ 3163 f22 1"/>
              <a:gd name="f32" fmla="*/ 18437 f22 1"/>
              <a:gd name="f33" fmla="*/ 18437 f23 1"/>
              <a:gd name="f34" fmla="*/ 3163 f23 1"/>
              <a:gd name="f35" fmla="*/ f25 1 f3"/>
              <a:gd name="f36" fmla="*/ f26 1 f3"/>
              <a:gd name="f37" fmla="*/ f27 1 f3"/>
              <a:gd name="f38" fmla="*/ 0 f23 1"/>
              <a:gd name="f39" fmla="*/ 0 f22 1"/>
              <a:gd name="f40" fmla="*/ 10800 f23 1"/>
              <a:gd name="f41" fmla="*/ 21600 f23 1"/>
              <a:gd name="f42" fmla="*/ 21600 f22 1"/>
              <a:gd name="f43" fmla="+- 18520 0 f28"/>
              <a:gd name="f44" fmla="+- 14510 f28 0"/>
              <a:gd name="f45" fmla="+- 0 0 f35"/>
              <a:gd name="f46" fmla="+- f36 0 f2"/>
              <a:gd name="f47" fmla="+- f37 0 f2"/>
              <a:gd name="f48" fmla="*/ f45 f1 1"/>
              <a:gd name="f49" fmla="+- f47 0 f46"/>
              <a:gd name="f50" fmla="*/ f48 1 f6"/>
              <a:gd name="f51" fmla="+- f50 0 f2"/>
              <a:gd name="f52" fmla="cos 1 f51"/>
              <a:gd name="f53" fmla="sin 1 f51"/>
              <a:gd name="f54" fmla="+- 0 0 f52"/>
              <a:gd name="f55" fmla="+- 0 0 f53"/>
              <a:gd name="f56" fmla="*/ 10800 f54 1"/>
              <a:gd name="f57" fmla="*/ 10800 f55 1"/>
              <a:gd name="f58" fmla="*/ 1865 f54 1"/>
              <a:gd name="f59" fmla="*/ 1000 f55 1"/>
              <a:gd name="f60" fmla="*/ f56 f56 1"/>
              <a:gd name="f61" fmla="*/ f57 f57 1"/>
              <a:gd name="f62" fmla="*/ f58 f58 1"/>
              <a:gd name="f63" fmla="*/ f59 f59 1"/>
              <a:gd name="f64" fmla="+- f60 f61 0"/>
              <a:gd name="f65" fmla="+- f62 f63 0"/>
              <a:gd name="f66" fmla="sqrt f64"/>
              <a:gd name="f67" fmla="sqrt f65"/>
              <a:gd name="f68" fmla="*/ f11 1 f66"/>
              <a:gd name="f69" fmla="*/ f15 1 f67"/>
              <a:gd name="f70" fmla="*/ f54 f68 1"/>
              <a:gd name="f71" fmla="*/ f55 f68 1"/>
              <a:gd name="f72" fmla="*/ f54 f69 1"/>
              <a:gd name="f73" fmla="*/ f55 f69 1"/>
              <a:gd name="f74" fmla="+- 10800 0 f70"/>
              <a:gd name="f75" fmla="+- 10800 0 f71"/>
              <a:gd name="f76" fmla="+- 7305 0 f72"/>
              <a:gd name="f77" fmla="+- 7515 0 f73"/>
              <a:gd name="f78" fmla="+- 14295 0 f72"/>
            </a:gdLst>
            <a:ahLst>
              <a:ahXY gdRefX="" minX="0" maxX="0" gdRefY="f0" minY="f9" maxY="f10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29" y="f38"/>
              </a:cxn>
              <a:cxn ang="f46">
                <a:pos x="f31" y="f34"/>
              </a:cxn>
              <a:cxn ang="f46">
                <a:pos x="f39" y="f40"/>
              </a:cxn>
              <a:cxn ang="f46">
                <a:pos x="f31" y="f33"/>
              </a:cxn>
              <a:cxn ang="f46">
                <a:pos x="f29" y="f41"/>
              </a:cxn>
              <a:cxn ang="f46">
                <a:pos x="f32" y="f33"/>
              </a:cxn>
              <a:cxn ang="f46">
                <a:pos x="f42" y="f40"/>
              </a:cxn>
              <a:cxn ang="f46">
                <a:pos x="f32" y="f34"/>
              </a:cxn>
            </a:cxnLst>
            <a:rect l="f31" t="f34" r="f32" b="f33"/>
            <a:pathLst>
              <a:path w="21600" h="21600">
                <a:moveTo>
                  <a:pt x="f74" y="f75"/>
                </a:moveTo>
                <a:arcTo wR="f14" hR="f14" stAng="f46" swAng="f49"/>
                <a:close/>
              </a:path>
              <a:path w="21600" h="21600">
                <a:moveTo>
                  <a:pt x="f76" y="f77"/>
                </a:moveTo>
                <a:arcTo wR="f17" hR="f16" stAng="f46" swAng="f49"/>
                <a:close/>
              </a:path>
              <a:path w="21600" h="21600">
                <a:moveTo>
                  <a:pt x="f78" y="f77"/>
                </a:moveTo>
                <a:arcTo wR="f17" hR="f16" stAng="f46" swAng="f49"/>
                <a:close/>
              </a:path>
              <a:path w="21600" h="21600" fill="none">
                <a:moveTo>
                  <a:pt x="f18" y="f43"/>
                </a:moveTo>
                <a:cubicBezTo>
                  <a:pt x="f19" y="f44"/>
                  <a:pt x="f20" y="f44"/>
                  <a:pt x="f21" y="f43"/>
                </a:cubicBezTo>
              </a:path>
            </a:pathLst>
          </a:custGeom>
          <a:solidFill>
            <a:srgbClr val="1C1C1C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igura a mano libera 10"/>
          <p:cNvSpPr/>
          <p:nvPr/>
        </p:nvSpPr>
        <p:spPr>
          <a:xfrm>
            <a:off x="4752000" y="3671999"/>
            <a:ext cx="432000" cy="432000"/>
          </a:xfrm>
          <a:custGeom>
            <a:avLst>
              <a:gd name="f0" fmla="val 18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4510"/>
              <a:gd name="f10" fmla="val 18520"/>
              <a:gd name="f11" fmla="*/ 10800 10800 1"/>
              <a:gd name="f12" fmla="+- 0 0 0"/>
              <a:gd name="f13" fmla="+- 0 0 360"/>
              <a:gd name="f14" fmla="val 10800"/>
              <a:gd name="f15" fmla="*/ 1000 1865 1"/>
              <a:gd name="f16" fmla="val 1865"/>
              <a:gd name="f17" fmla="val 1000"/>
              <a:gd name="f18" fmla="val 4870"/>
              <a:gd name="f19" fmla="val 8680"/>
              <a:gd name="f20" fmla="val 12920"/>
              <a:gd name="f21" fmla="val 16730"/>
              <a:gd name="f22" fmla="*/ f4 1 21600"/>
              <a:gd name="f23" fmla="*/ f5 1 21600"/>
              <a:gd name="f24" fmla="pin 14510 f0 18520"/>
              <a:gd name="f25" fmla="*/ 0 f6 1"/>
              <a:gd name="f26" fmla="*/ f12 f1 1"/>
              <a:gd name="f27" fmla="*/ f13 f1 1"/>
              <a:gd name="f28" fmla="+- f24 0 14510"/>
              <a:gd name="f29" fmla="*/ 10800 f22 1"/>
              <a:gd name="f30" fmla="*/ f24 f23 1"/>
              <a:gd name="f31" fmla="*/ 3163 f22 1"/>
              <a:gd name="f32" fmla="*/ 18437 f22 1"/>
              <a:gd name="f33" fmla="*/ 18437 f23 1"/>
              <a:gd name="f34" fmla="*/ 3163 f23 1"/>
              <a:gd name="f35" fmla="*/ f25 1 f3"/>
              <a:gd name="f36" fmla="*/ f26 1 f3"/>
              <a:gd name="f37" fmla="*/ f27 1 f3"/>
              <a:gd name="f38" fmla="*/ 0 f23 1"/>
              <a:gd name="f39" fmla="*/ 0 f22 1"/>
              <a:gd name="f40" fmla="*/ 10800 f23 1"/>
              <a:gd name="f41" fmla="*/ 21600 f23 1"/>
              <a:gd name="f42" fmla="*/ 21600 f22 1"/>
              <a:gd name="f43" fmla="+- 18520 0 f28"/>
              <a:gd name="f44" fmla="+- 14510 f28 0"/>
              <a:gd name="f45" fmla="+- 0 0 f35"/>
              <a:gd name="f46" fmla="+- f36 0 f2"/>
              <a:gd name="f47" fmla="+- f37 0 f2"/>
              <a:gd name="f48" fmla="*/ f45 f1 1"/>
              <a:gd name="f49" fmla="+- f47 0 f46"/>
              <a:gd name="f50" fmla="*/ f48 1 f6"/>
              <a:gd name="f51" fmla="+- f50 0 f2"/>
              <a:gd name="f52" fmla="cos 1 f51"/>
              <a:gd name="f53" fmla="sin 1 f51"/>
              <a:gd name="f54" fmla="+- 0 0 f52"/>
              <a:gd name="f55" fmla="+- 0 0 f53"/>
              <a:gd name="f56" fmla="*/ 10800 f54 1"/>
              <a:gd name="f57" fmla="*/ 10800 f55 1"/>
              <a:gd name="f58" fmla="*/ 1865 f54 1"/>
              <a:gd name="f59" fmla="*/ 1000 f55 1"/>
              <a:gd name="f60" fmla="*/ f56 f56 1"/>
              <a:gd name="f61" fmla="*/ f57 f57 1"/>
              <a:gd name="f62" fmla="*/ f58 f58 1"/>
              <a:gd name="f63" fmla="*/ f59 f59 1"/>
              <a:gd name="f64" fmla="+- f60 f61 0"/>
              <a:gd name="f65" fmla="+- f62 f63 0"/>
              <a:gd name="f66" fmla="sqrt f64"/>
              <a:gd name="f67" fmla="sqrt f65"/>
              <a:gd name="f68" fmla="*/ f11 1 f66"/>
              <a:gd name="f69" fmla="*/ f15 1 f67"/>
              <a:gd name="f70" fmla="*/ f54 f68 1"/>
              <a:gd name="f71" fmla="*/ f55 f68 1"/>
              <a:gd name="f72" fmla="*/ f54 f69 1"/>
              <a:gd name="f73" fmla="*/ f55 f69 1"/>
              <a:gd name="f74" fmla="+- 10800 0 f70"/>
              <a:gd name="f75" fmla="+- 10800 0 f71"/>
              <a:gd name="f76" fmla="+- 7305 0 f72"/>
              <a:gd name="f77" fmla="+- 7515 0 f73"/>
              <a:gd name="f78" fmla="+- 14295 0 f72"/>
            </a:gdLst>
            <a:ahLst>
              <a:ahXY gdRefX="" minX="0" maxX="0" gdRefY="f0" minY="f9" maxY="f10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29" y="f38"/>
              </a:cxn>
              <a:cxn ang="f46">
                <a:pos x="f31" y="f34"/>
              </a:cxn>
              <a:cxn ang="f46">
                <a:pos x="f39" y="f40"/>
              </a:cxn>
              <a:cxn ang="f46">
                <a:pos x="f31" y="f33"/>
              </a:cxn>
              <a:cxn ang="f46">
                <a:pos x="f29" y="f41"/>
              </a:cxn>
              <a:cxn ang="f46">
                <a:pos x="f32" y="f33"/>
              </a:cxn>
              <a:cxn ang="f46">
                <a:pos x="f42" y="f40"/>
              </a:cxn>
              <a:cxn ang="f46">
                <a:pos x="f32" y="f34"/>
              </a:cxn>
            </a:cxnLst>
            <a:rect l="f31" t="f34" r="f32" b="f33"/>
            <a:pathLst>
              <a:path w="21600" h="21600">
                <a:moveTo>
                  <a:pt x="f74" y="f75"/>
                </a:moveTo>
                <a:arcTo wR="f14" hR="f14" stAng="f46" swAng="f49"/>
                <a:close/>
              </a:path>
              <a:path w="21600" h="21600">
                <a:moveTo>
                  <a:pt x="f76" y="f77"/>
                </a:moveTo>
                <a:arcTo wR="f17" hR="f16" stAng="f46" swAng="f49"/>
                <a:close/>
              </a:path>
              <a:path w="21600" h="21600">
                <a:moveTo>
                  <a:pt x="f78" y="f77"/>
                </a:moveTo>
                <a:arcTo wR="f17" hR="f16" stAng="f46" swAng="f49"/>
                <a:close/>
              </a:path>
              <a:path w="21600" h="21600" fill="none">
                <a:moveTo>
                  <a:pt x="f18" y="f43"/>
                </a:moveTo>
                <a:cubicBezTo>
                  <a:pt x="f19" y="f44"/>
                  <a:pt x="f20" y="f44"/>
                  <a:pt x="f21" y="f43"/>
                </a:cubicBezTo>
              </a:path>
            </a:pathLst>
          </a:custGeom>
          <a:solidFill>
            <a:srgbClr val="1C1C1C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igura a mano libera 11"/>
          <p:cNvSpPr/>
          <p:nvPr/>
        </p:nvSpPr>
        <p:spPr>
          <a:xfrm>
            <a:off x="4031999" y="3671999"/>
            <a:ext cx="288000" cy="288000"/>
          </a:xfrm>
          <a:custGeom>
            <a:avLst>
              <a:gd name="f0" fmla="val 18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4510"/>
              <a:gd name="f10" fmla="val 18520"/>
              <a:gd name="f11" fmla="*/ 10800 10800 1"/>
              <a:gd name="f12" fmla="+- 0 0 0"/>
              <a:gd name="f13" fmla="+- 0 0 360"/>
              <a:gd name="f14" fmla="val 10800"/>
              <a:gd name="f15" fmla="*/ 1000 1865 1"/>
              <a:gd name="f16" fmla="val 1865"/>
              <a:gd name="f17" fmla="val 1000"/>
              <a:gd name="f18" fmla="val 4870"/>
              <a:gd name="f19" fmla="val 8680"/>
              <a:gd name="f20" fmla="val 12920"/>
              <a:gd name="f21" fmla="val 16730"/>
              <a:gd name="f22" fmla="*/ f4 1 21600"/>
              <a:gd name="f23" fmla="*/ f5 1 21600"/>
              <a:gd name="f24" fmla="pin 14510 f0 18520"/>
              <a:gd name="f25" fmla="*/ 0 f6 1"/>
              <a:gd name="f26" fmla="*/ f12 f1 1"/>
              <a:gd name="f27" fmla="*/ f13 f1 1"/>
              <a:gd name="f28" fmla="+- f24 0 14510"/>
              <a:gd name="f29" fmla="*/ 10800 f22 1"/>
              <a:gd name="f30" fmla="*/ f24 f23 1"/>
              <a:gd name="f31" fmla="*/ 3163 f22 1"/>
              <a:gd name="f32" fmla="*/ 18437 f22 1"/>
              <a:gd name="f33" fmla="*/ 18437 f23 1"/>
              <a:gd name="f34" fmla="*/ 3163 f23 1"/>
              <a:gd name="f35" fmla="*/ f25 1 f3"/>
              <a:gd name="f36" fmla="*/ f26 1 f3"/>
              <a:gd name="f37" fmla="*/ f27 1 f3"/>
              <a:gd name="f38" fmla="*/ 0 f23 1"/>
              <a:gd name="f39" fmla="*/ 0 f22 1"/>
              <a:gd name="f40" fmla="*/ 10800 f23 1"/>
              <a:gd name="f41" fmla="*/ 21600 f23 1"/>
              <a:gd name="f42" fmla="*/ 21600 f22 1"/>
              <a:gd name="f43" fmla="+- 18520 0 f28"/>
              <a:gd name="f44" fmla="+- 14510 f28 0"/>
              <a:gd name="f45" fmla="+- 0 0 f35"/>
              <a:gd name="f46" fmla="+- f36 0 f2"/>
              <a:gd name="f47" fmla="+- f37 0 f2"/>
              <a:gd name="f48" fmla="*/ f45 f1 1"/>
              <a:gd name="f49" fmla="+- f47 0 f46"/>
              <a:gd name="f50" fmla="*/ f48 1 f6"/>
              <a:gd name="f51" fmla="+- f50 0 f2"/>
              <a:gd name="f52" fmla="cos 1 f51"/>
              <a:gd name="f53" fmla="sin 1 f51"/>
              <a:gd name="f54" fmla="+- 0 0 f52"/>
              <a:gd name="f55" fmla="+- 0 0 f53"/>
              <a:gd name="f56" fmla="*/ 10800 f54 1"/>
              <a:gd name="f57" fmla="*/ 10800 f55 1"/>
              <a:gd name="f58" fmla="*/ 1865 f54 1"/>
              <a:gd name="f59" fmla="*/ 1000 f55 1"/>
              <a:gd name="f60" fmla="*/ f56 f56 1"/>
              <a:gd name="f61" fmla="*/ f57 f57 1"/>
              <a:gd name="f62" fmla="*/ f58 f58 1"/>
              <a:gd name="f63" fmla="*/ f59 f59 1"/>
              <a:gd name="f64" fmla="+- f60 f61 0"/>
              <a:gd name="f65" fmla="+- f62 f63 0"/>
              <a:gd name="f66" fmla="sqrt f64"/>
              <a:gd name="f67" fmla="sqrt f65"/>
              <a:gd name="f68" fmla="*/ f11 1 f66"/>
              <a:gd name="f69" fmla="*/ f15 1 f67"/>
              <a:gd name="f70" fmla="*/ f54 f68 1"/>
              <a:gd name="f71" fmla="*/ f55 f68 1"/>
              <a:gd name="f72" fmla="*/ f54 f69 1"/>
              <a:gd name="f73" fmla="*/ f55 f69 1"/>
              <a:gd name="f74" fmla="+- 10800 0 f70"/>
              <a:gd name="f75" fmla="+- 10800 0 f71"/>
              <a:gd name="f76" fmla="+- 7305 0 f72"/>
              <a:gd name="f77" fmla="+- 7515 0 f73"/>
              <a:gd name="f78" fmla="+- 14295 0 f72"/>
            </a:gdLst>
            <a:ahLst>
              <a:ahXY gdRefX="" minX="0" maxX="0" gdRefY="f0" minY="f9" maxY="f10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29" y="f38"/>
              </a:cxn>
              <a:cxn ang="f46">
                <a:pos x="f31" y="f34"/>
              </a:cxn>
              <a:cxn ang="f46">
                <a:pos x="f39" y="f40"/>
              </a:cxn>
              <a:cxn ang="f46">
                <a:pos x="f31" y="f33"/>
              </a:cxn>
              <a:cxn ang="f46">
                <a:pos x="f29" y="f41"/>
              </a:cxn>
              <a:cxn ang="f46">
                <a:pos x="f32" y="f33"/>
              </a:cxn>
              <a:cxn ang="f46">
                <a:pos x="f42" y="f40"/>
              </a:cxn>
              <a:cxn ang="f46">
                <a:pos x="f32" y="f34"/>
              </a:cxn>
            </a:cxnLst>
            <a:rect l="f31" t="f34" r="f32" b="f33"/>
            <a:pathLst>
              <a:path w="21600" h="21600">
                <a:moveTo>
                  <a:pt x="f74" y="f75"/>
                </a:moveTo>
                <a:arcTo wR="f14" hR="f14" stAng="f46" swAng="f49"/>
                <a:close/>
              </a:path>
              <a:path w="21600" h="21600">
                <a:moveTo>
                  <a:pt x="f76" y="f77"/>
                </a:moveTo>
                <a:arcTo wR="f17" hR="f16" stAng="f46" swAng="f49"/>
                <a:close/>
              </a:path>
              <a:path w="21600" h="21600">
                <a:moveTo>
                  <a:pt x="f78" y="f77"/>
                </a:moveTo>
                <a:arcTo wR="f17" hR="f16" stAng="f46" swAng="f49"/>
                <a:close/>
              </a:path>
              <a:path w="21600" h="21600" fill="none">
                <a:moveTo>
                  <a:pt x="f18" y="f43"/>
                </a:moveTo>
                <a:cubicBezTo>
                  <a:pt x="f19" y="f44"/>
                  <a:pt x="f20" y="f44"/>
                  <a:pt x="f21" y="f43"/>
                </a:cubicBezTo>
              </a:path>
            </a:pathLst>
          </a:custGeom>
          <a:solidFill>
            <a:srgbClr val="1C1C1C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4176000" y="3671999"/>
            <a:ext cx="288000" cy="288000"/>
          </a:xfrm>
          <a:custGeom>
            <a:avLst>
              <a:gd name="f0" fmla="val 185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*/ 5419351 1 1725033"/>
              <a:gd name="f7" fmla="val -2147483647"/>
              <a:gd name="f8" fmla="val 2147483647"/>
              <a:gd name="f9" fmla="val 14510"/>
              <a:gd name="f10" fmla="val 18520"/>
              <a:gd name="f11" fmla="*/ 10800 10800 1"/>
              <a:gd name="f12" fmla="+- 0 0 0"/>
              <a:gd name="f13" fmla="+- 0 0 360"/>
              <a:gd name="f14" fmla="val 10800"/>
              <a:gd name="f15" fmla="*/ 1000 1865 1"/>
              <a:gd name="f16" fmla="val 1865"/>
              <a:gd name="f17" fmla="val 1000"/>
              <a:gd name="f18" fmla="val 4870"/>
              <a:gd name="f19" fmla="val 8680"/>
              <a:gd name="f20" fmla="val 12920"/>
              <a:gd name="f21" fmla="val 16730"/>
              <a:gd name="f22" fmla="*/ f4 1 21600"/>
              <a:gd name="f23" fmla="*/ f5 1 21600"/>
              <a:gd name="f24" fmla="pin 14510 f0 18520"/>
              <a:gd name="f25" fmla="*/ 0 f6 1"/>
              <a:gd name="f26" fmla="*/ f12 f1 1"/>
              <a:gd name="f27" fmla="*/ f13 f1 1"/>
              <a:gd name="f28" fmla="+- f24 0 14510"/>
              <a:gd name="f29" fmla="*/ 10800 f22 1"/>
              <a:gd name="f30" fmla="*/ f24 f23 1"/>
              <a:gd name="f31" fmla="*/ 3163 f22 1"/>
              <a:gd name="f32" fmla="*/ 18437 f22 1"/>
              <a:gd name="f33" fmla="*/ 18437 f23 1"/>
              <a:gd name="f34" fmla="*/ 3163 f23 1"/>
              <a:gd name="f35" fmla="*/ f25 1 f3"/>
              <a:gd name="f36" fmla="*/ f26 1 f3"/>
              <a:gd name="f37" fmla="*/ f27 1 f3"/>
              <a:gd name="f38" fmla="*/ 0 f23 1"/>
              <a:gd name="f39" fmla="*/ 0 f22 1"/>
              <a:gd name="f40" fmla="*/ 10800 f23 1"/>
              <a:gd name="f41" fmla="*/ 21600 f23 1"/>
              <a:gd name="f42" fmla="*/ 21600 f22 1"/>
              <a:gd name="f43" fmla="+- 18520 0 f28"/>
              <a:gd name="f44" fmla="+- 14510 f28 0"/>
              <a:gd name="f45" fmla="+- 0 0 f35"/>
              <a:gd name="f46" fmla="+- f36 0 f2"/>
              <a:gd name="f47" fmla="+- f37 0 f2"/>
              <a:gd name="f48" fmla="*/ f45 f1 1"/>
              <a:gd name="f49" fmla="+- f47 0 f46"/>
              <a:gd name="f50" fmla="*/ f48 1 f6"/>
              <a:gd name="f51" fmla="+- f50 0 f2"/>
              <a:gd name="f52" fmla="cos 1 f51"/>
              <a:gd name="f53" fmla="sin 1 f51"/>
              <a:gd name="f54" fmla="+- 0 0 f52"/>
              <a:gd name="f55" fmla="+- 0 0 f53"/>
              <a:gd name="f56" fmla="*/ 10800 f54 1"/>
              <a:gd name="f57" fmla="*/ 10800 f55 1"/>
              <a:gd name="f58" fmla="*/ 1865 f54 1"/>
              <a:gd name="f59" fmla="*/ 1000 f55 1"/>
              <a:gd name="f60" fmla="*/ f56 f56 1"/>
              <a:gd name="f61" fmla="*/ f57 f57 1"/>
              <a:gd name="f62" fmla="*/ f58 f58 1"/>
              <a:gd name="f63" fmla="*/ f59 f59 1"/>
              <a:gd name="f64" fmla="+- f60 f61 0"/>
              <a:gd name="f65" fmla="+- f62 f63 0"/>
              <a:gd name="f66" fmla="sqrt f64"/>
              <a:gd name="f67" fmla="sqrt f65"/>
              <a:gd name="f68" fmla="*/ f11 1 f66"/>
              <a:gd name="f69" fmla="*/ f15 1 f67"/>
              <a:gd name="f70" fmla="*/ f54 f68 1"/>
              <a:gd name="f71" fmla="*/ f55 f68 1"/>
              <a:gd name="f72" fmla="*/ f54 f69 1"/>
              <a:gd name="f73" fmla="*/ f55 f69 1"/>
              <a:gd name="f74" fmla="+- 10800 0 f70"/>
              <a:gd name="f75" fmla="+- 10800 0 f71"/>
              <a:gd name="f76" fmla="+- 7305 0 f72"/>
              <a:gd name="f77" fmla="+- 7515 0 f73"/>
              <a:gd name="f78" fmla="+- 14295 0 f72"/>
            </a:gdLst>
            <a:ahLst>
              <a:ahXY gdRefX="" minX="0" maxX="0" gdRefY="f0" minY="f9" maxY="f10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29" y="f38"/>
              </a:cxn>
              <a:cxn ang="f46">
                <a:pos x="f31" y="f34"/>
              </a:cxn>
              <a:cxn ang="f46">
                <a:pos x="f39" y="f40"/>
              </a:cxn>
              <a:cxn ang="f46">
                <a:pos x="f31" y="f33"/>
              </a:cxn>
              <a:cxn ang="f46">
                <a:pos x="f29" y="f41"/>
              </a:cxn>
              <a:cxn ang="f46">
                <a:pos x="f32" y="f33"/>
              </a:cxn>
              <a:cxn ang="f46">
                <a:pos x="f42" y="f40"/>
              </a:cxn>
              <a:cxn ang="f46">
                <a:pos x="f32" y="f34"/>
              </a:cxn>
            </a:cxnLst>
            <a:rect l="f31" t="f34" r="f32" b="f33"/>
            <a:pathLst>
              <a:path w="21600" h="21600">
                <a:moveTo>
                  <a:pt x="f74" y="f75"/>
                </a:moveTo>
                <a:arcTo wR="f14" hR="f14" stAng="f46" swAng="f49"/>
                <a:close/>
              </a:path>
              <a:path w="21600" h="21600">
                <a:moveTo>
                  <a:pt x="f76" y="f77"/>
                </a:moveTo>
                <a:arcTo wR="f17" hR="f16" stAng="f46" swAng="f49"/>
                <a:close/>
              </a:path>
              <a:path w="21600" h="21600">
                <a:moveTo>
                  <a:pt x="f78" y="f77"/>
                </a:moveTo>
                <a:arcTo wR="f17" hR="f16" stAng="f46" swAng="f49"/>
                <a:close/>
              </a:path>
              <a:path w="21600" h="21600" fill="none">
                <a:moveTo>
                  <a:pt x="f18" y="f43"/>
                </a:moveTo>
                <a:cubicBezTo>
                  <a:pt x="f19" y="f44"/>
                  <a:pt x="f20" y="f44"/>
                  <a:pt x="f21" y="f43"/>
                </a:cubicBezTo>
              </a:path>
            </a:pathLst>
          </a:custGeom>
          <a:solidFill>
            <a:srgbClr val="1C1C1C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015999" y="6623999"/>
            <a:ext cx="6983999" cy="669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4000" b="0" i="0" u="none" strike="noStrike" kern="1200" cap="none">
                <a:ln>
                  <a:noFill/>
                </a:ln>
                <a:latin typeface="Linux Libertine Display G" pitchFamily="18"/>
                <a:ea typeface="Microsoft YaHei" pitchFamily="2"/>
                <a:cs typeface="Mangal" pitchFamily="2"/>
              </a:rPr>
              <a:t>2) Accesso ai servizi sociali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437</Words>
  <Application>Microsoft Office PowerPoint</Application>
  <PresentationFormat>Presentazione su schermo (4:3)</PresentationFormat>
  <Paragraphs>82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Predefinito</vt:lpstr>
      <vt:lpstr>Diapositiva 1</vt:lpstr>
      <vt:lpstr>Diapositiva 2</vt:lpstr>
      <vt:lpstr>Politica e Democrazia</vt:lpstr>
      <vt:lpstr>Noi come animali “sociali”, ma non “socievoli”</vt:lpstr>
      <vt:lpstr>Obbedienza</vt:lpstr>
      <vt:lpstr>- Obbedienza + Libertà + Uguaglianza</vt:lpstr>
      <vt:lpstr>Democrazia</vt:lpstr>
      <vt:lpstr>Oggi, dopo 70 anni</vt:lpstr>
      <vt:lpstr>Diapositiva 9</vt:lpstr>
      <vt:lpstr>Diapositiva 10</vt:lpstr>
      <vt:lpstr>Come rispondono i partiti?</vt:lpstr>
      <vt:lpstr>Destra liberale</vt:lpstr>
      <vt:lpstr>Sinistra Democratica</vt:lpstr>
      <vt:lpstr>Estrema Destra</vt:lpstr>
      <vt:lpstr>Estrema Sinistra</vt:lpstr>
      <vt:lpstr>Populisti</vt:lpstr>
      <vt:lpstr>Che fare?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28</cp:revision>
  <dcterms:created xsi:type="dcterms:W3CDTF">2018-05-21T11:41:53Z</dcterms:created>
  <dcterms:modified xsi:type="dcterms:W3CDTF">2018-08-14T20:00:41Z</dcterms:modified>
</cp:coreProperties>
</file>